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7" r:id="rId7"/>
    <p:sldId id="268" r:id="rId8"/>
    <p:sldId id="269" r:id="rId9"/>
    <p:sldId id="260" r:id="rId10"/>
    <p:sldId id="278" r:id="rId11"/>
    <p:sldId id="283" r:id="rId12"/>
    <p:sldId id="279" r:id="rId13"/>
    <p:sldId id="280" r:id="rId14"/>
    <p:sldId id="281" r:id="rId15"/>
    <p:sldId id="282" r:id="rId16"/>
    <p:sldId id="284" r:id="rId17"/>
    <p:sldId id="285" r:id="rId18"/>
    <p:sldId id="286" r:id="rId19"/>
    <p:sldId id="287" r:id="rId20"/>
    <p:sldId id="288" r:id="rId21"/>
    <p:sldId id="290" r:id="rId22"/>
    <p:sldId id="289" r:id="rId23"/>
    <p:sldId id="291" r:id="rId24"/>
    <p:sldId id="294" r:id="rId25"/>
    <p:sldId id="261" r:id="rId26"/>
    <p:sldId id="270" r:id="rId27"/>
    <p:sldId id="262" r:id="rId28"/>
    <p:sldId id="292" r:id="rId29"/>
    <p:sldId id="293" r:id="rId30"/>
    <p:sldId id="263" r:id="rId31"/>
    <p:sldId id="264" r:id="rId32"/>
    <p:sldId id="265" r:id="rId33"/>
    <p:sldId id="271" r:id="rId34"/>
    <p:sldId id="272" r:id="rId35"/>
    <p:sldId id="273" r:id="rId36"/>
    <p:sldId id="274" r:id="rId37"/>
    <p:sldId id="275" r:id="rId38"/>
    <p:sldId id="276" r:id="rId39"/>
    <p:sldId id="27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5F2A9EB-9512-4AE1-BFD9-AE76B088C21C}" type="datetimeFigureOut">
              <a:rPr lang="en-US" smtClean="0"/>
              <a:t>7/28/2015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05B92FC8-7606-43C5-9F81-9F3647571348}"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F2A9EB-9512-4AE1-BFD9-AE76B088C21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92FC8-7606-43C5-9F81-9F36475713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F2A9EB-9512-4AE1-BFD9-AE76B088C21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92FC8-7606-43C5-9F81-9F3647571348}"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5F2A9EB-9512-4AE1-BFD9-AE76B088C21C}" type="datetimeFigureOut">
              <a:rPr lang="en-US" smtClean="0"/>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92FC8-7606-43C5-9F81-9F3647571348}"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5F2A9EB-9512-4AE1-BFD9-AE76B088C21C}" type="datetimeFigureOut">
              <a:rPr lang="en-US" smtClean="0"/>
              <a:t>7/28/2015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5B92FC8-7606-43C5-9F81-9F3647571348}"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F2A9EB-9512-4AE1-BFD9-AE76B088C21C}"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92FC8-7606-43C5-9F81-9F3647571348}"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5F2A9EB-9512-4AE1-BFD9-AE76B088C21C}" type="datetimeFigureOut">
              <a:rPr lang="en-US" smtClean="0"/>
              <a:t>7/28/2015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92FC8-7606-43C5-9F81-9F3647571348}"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F2A9EB-9512-4AE1-BFD9-AE76B088C21C}" type="datetimeFigureOut">
              <a:rPr lang="en-US" smtClean="0"/>
              <a:t>7/28/2015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92FC8-7606-43C5-9F81-9F3647571348}"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2A9EB-9512-4AE1-BFD9-AE76B088C21C}" type="datetimeFigureOut">
              <a:rPr lang="en-US" smtClean="0"/>
              <a:t>7/28/2015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92FC8-7606-43C5-9F81-9F3647571348}"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F2A9EB-9512-4AE1-BFD9-AE76B088C21C}"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92FC8-7606-43C5-9F81-9F3647571348}"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F2A9EB-9512-4AE1-BFD9-AE76B088C21C}" type="datetimeFigureOut">
              <a:rPr lang="en-US" smtClean="0"/>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92FC8-7606-43C5-9F81-9F3647571348}"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5F2A9EB-9512-4AE1-BFD9-AE76B088C21C}" type="datetimeFigureOut">
              <a:rPr lang="en-US" smtClean="0"/>
              <a:t>7/28/2015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5B92FC8-7606-43C5-9F81-9F3647571348}"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earch.yahoo.com/yhs/search;_ylt=AwrTccuQ1a5VXRkAansnnIlQ;_ylu=X3oDMTEzbHNxNnYwBGNvbG8DZ3ExBHBvcwMxBHZ0aWQDRkZVSUMwXzEEc2VjA3Nj?ei=UTF-8&amp;hsimp=yhs-001&amp;hspart=mozilla&amp;fr=yhs-mozilla-001&amp;p=define+interpret&amp;fr2=11078" TargetMode="External"/><Relationship Id="rId2" Type="http://schemas.openxmlformats.org/officeDocument/2006/relationships/hyperlink" Target="https://search.yahoo.com/yhs/search;_ylt=AwrTccuQ1a5VXRkAaXsnnIlQ;_ylu=X3oDMTEzbHNxNnYwBGNvbG8DZ3ExBHBvcwMxBHZ0aWQDRkZVSUMwXzEEc2VjA3Nj?ei=UTF-8&amp;hsimp=yhs-001&amp;hspart=mozilla&amp;fr=yhs-mozilla-001&amp;p=define+gloss&amp;fr2=1107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Writing on Demand</a:t>
            </a:r>
            <a:br>
              <a:rPr lang="en-US" dirty="0" smtClean="0"/>
            </a:br>
            <a:r>
              <a:rPr lang="en-US" dirty="0" smtClean="0"/>
              <a:t>Guidelines and Introduction</a:t>
            </a:r>
            <a:endParaRPr lang="en-US" dirty="0"/>
          </a:p>
        </p:txBody>
      </p:sp>
      <p:sp>
        <p:nvSpPr>
          <p:cNvPr id="3" name="Subtitle 2"/>
          <p:cNvSpPr>
            <a:spLocks noGrp="1"/>
          </p:cNvSpPr>
          <p:nvPr>
            <p:ph type="subTitle" idx="1"/>
          </p:nvPr>
        </p:nvSpPr>
        <p:spPr/>
        <p:txBody>
          <a:bodyPr/>
          <a:lstStyle/>
          <a:p>
            <a:r>
              <a:rPr lang="en-US" dirty="0" smtClean="0"/>
              <a:t>Freshman English Team Rules!!!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687" y="457200"/>
            <a:ext cx="2867025" cy="2867025"/>
          </a:xfrm>
          <a:prstGeom prst="rect">
            <a:avLst/>
          </a:prstGeom>
        </p:spPr>
      </p:pic>
    </p:spTree>
    <p:extLst>
      <p:ext uri="{BB962C8B-B14F-4D97-AF65-F5344CB8AC3E}">
        <p14:creationId xmlns:p14="http://schemas.microsoft.com/office/powerpoint/2010/main" val="3855293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Annotating? </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sz="3600" b="1" dirty="0" err="1"/>
              <a:t>an·no·tate</a:t>
            </a:r>
            <a:endParaRPr lang="en-US" sz="3600" b="1" dirty="0"/>
          </a:p>
          <a:p>
            <a:pPr marL="0" indent="0">
              <a:buNone/>
            </a:pPr>
            <a:r>
              <a:rPr lang="en-US" sz="3600" b="1" dirty="0"/>
              <a:t>/ˈ</a:t>
            </a:r>
            <a:r>
              <a:rPr lang="en-US" sz="3600" b="1" dirty="0" err="1"/>
              <a:t>anəˌtāt</a:t>
            </a:r>
            <a:r>
              <a:rPr lang="en-US" sz="3600" b="1" dirty="0"/>
              <a:t>/</a:t>
            </a:r>
          </a:p>
          <a:p>
            <a:pPr marL="0" indent="0">
              <a:buNone/>
            </a:pPr>
            <a:r>
              <a:rPr lang="en-US" sz="3600" dirty="0"/>
              <a:t>verb </a:t>
            </a:r>
          </a:p>
          <a:p>
            <a:r>
              <a:rPr lang="en-US" sz="3600" dirty="0"/>
              <a:t>1. add notes to (a text or diagram) giving explanation or comment "documentation should be annotated with explanatory notes" synonyms: comment on, add notes/footnotes to, </a:t>
            </a:r>
            <a:r>
              <a:rPr lang="en-US" sz="3600" dirty="0">
                <a:hlinkClick r:id="rId2"/>
              </a:rPr>
              <a:t>gloss</a:t>
            </a:r>
            <a:r>
              <a:rPr lang="en-US" sz="3600" dirty="0"/>
              <a:t>, </a:t>
            </a:r>
            <a:r>
              <a:rPr lang="en-US" sz="3600" dirty="0">
                <a:hlinkClick r:id="rId3"/>
              </a:rPr>
              <a:t>interpret</a:t>
            </a:r>
            <a:r>
              <a:rPr lang="en-US" sz="3600" dirty="0"/>
              <a:t>, mark up</a:t>
            </a:r>
          </a:p>
          <a:p>
            <a:endParaRPr lang="en-US" dirty="0"/>
          </a:p>
        </p:txBody>
      </p:sp>
    </p:spTree>
    <p:extLst>
      <p:ext uri="{BB962C8B-B14F-4D97-AF65-F5344CB8AC3E}">
        <p14:creationId xmlns:p14="http://schemas.microsoft.com/office/powerpoint/2010/main" val="210154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 of Annotating </a:t>
            </a:r>
            <a:endParaRPr lang="en-US" dirty="0"/>
          </a:p>
        </p:txBody>
      </p:sp>
      <p:sp>
        <p:nvSpPr>
          <p:cNvPr id="3" name="Content Placeholder 2"/>
          <p:cNvSpPr>
            <a:spLocks noGrp="1"/>
          </p:cNvSpPr>
          <p:nvPr>
            <p:ph sz="quarter" idx="1"/>
          </p:nvPr>
        </p:nvSpPr>
        <p:spPr/>
        <p:txBody>
          <a:bodyPr/>
          <a:lstStyle/>
          <a:p>
            <a:r>
              <a:rPr lang="en-US" sz="3600" dirty="0" smtClean="0"/>
              <a:t>Number the paragraphs or “chunks” of text</a:t>
            </a:r>
          </a:p>
          <a:p>
            <a:r>
              <a:rPr lang="en-US" sz="3600" dirty="0" smtClean="0"/>
              <a:t>Take a look at the title/author/publisher/date of publication</a:t>
            </a:r>
          </a:p>
          <a:p>
            <a:r>
              <a:rPr lang="en-US" sz="3600" dirty="0" smtClean="0"/>
              <a:t>Make predictions</a:t>
            </a:r>
          </a:p>
          <a:p>
            <a:r>
              <a:rPr lang="en-US" sz="3600" dirty="0" smtClean="0"/>
              <a:t>Question Reliability of Source </a:t>
            </a:r>
          </a:p>
          <a:p>
            <a:endParaRPr lang="en-US" dirty="0"/>
          </a:p>
        </p:txBody>
      </p:sp>
      <p:pic>
        <p:nvPicPr>
          <p:cNvPr id="4" name="Picture 3"/>
          <p:cNvPicPr>
            <a:picLocks noChangeAspect="1"/>
          </p:cNvPicPr>
          <p:nvPr/>
        </p:nvPicPr>
        <p:blipFill>
          <a:blip r:embed="rId2"/>
          <a:stretch>
            <a:fillRect/>
          </a:stretch>
        </p:blipFill>
        <p:spPr>
          <a:xfrm>
            <a:off x="7693066" y="5660093"/>
            <a:ext cx="993734" cy="993734"/>
          </a:xfrm>
          <a:prstGeom prst="rect">
            <a:avLst/>
          </a:prstGeom>
        </p:spPr>
      </p:pic>
    </p:spTree>
    <p:extLst>
      <p:ext uri="{BB962C8B-B14F-4D97-AF65-F5344CB8AC3E}">
        <p14:creationId xmlns:p14="http://schemas.microsoft.com/office/powerpoint/2010/main" val="148565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Look For</a:t>
            </a:r>
            <a:endParaRPr lang="en-US" dirty="0"/>
          </a:p>
        </p:txBody>
      </p:sp>
      <p:sp>
        <p:nvSpPr>
          <p:cNvPr id="3" name="Content Placeholder 2"/>
          <p:cNvSpPr>
            <a:spLocks noGrp="1"/>
          </p:cNvSpPr>
          <p:nvPr>
            <p:ph sz="quarter" idx="1"/>
          </p:nvPr>
        </p:nvSpPr>
        <p:spPr/>
        <p:txBody>
          <a:bodyPr>
            <a:normAutofit lnSpcReduction="10000"/>
          </a:bodyPr>
          <a:lstStyle/>
          <a:p>
            <a:pPr marL="0" marR="0" indent="0">
              <a:spcBef>
                <a:spcPts val="0"/>
              </a:spcBef>
              <a:spcAft>
                <a:spcPts val="0"/>
              </a:spcAft>
              <a:buNone/>
            </a:pPr>
            <a:r>
              <a:rPr lang="en-US" sz="2800" b="1" dirty="0" smtClean="0">
                <a:latin typeface="Arial" panose="020B0604020202020204" pitchFamily="34" charset="0"/>
                <a:ea typeface="Times New Roman" panose="02020603050405020304" pitchFamily="18" charset="0"/>
              </a:rPr>
              <a:t>As </a:t>
            </a:r>
            <a:r>
              <a:rPr lang="en-US" sz="2800" b="1" dirty="0">
                <a:latin typeface="Arial" panose="020B0604020202020204" pitchFamily="34" charset="0"/>
                <a:ea typeface="Times New Roman" panose="02020603050405020304" pitchFamily="18" charset="0"/>
              </a:rPr>
              <a:t>you read through the text, </a:t>
            </a:r>
            <a:r>
              <a:rPr lang="en-US" sz="2800" dirty="0">
                <a:latin typeface="Arial" panose="020B0604020202020204" pitchFamily="34" charset="0"/>
                <a:ea typeface="Times New Roman" panose="02020603050405020304" pitchFamily="18" charset="0"/>
              </a:rPr>
              <a:t>mark anything that you think is:</a:t>
            </a:r>
            <a:endParaRPr lang="en-US" sz="3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3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dirty="0">
                <a:latin typeface="Arial" panose="020B0604020202020204" pitchFamily="34" charset="0"/>
                <a:ea typeface="Times New Roman" panose="02020603050405020304" pitchFamily="18" charset="0"/>
              </a:rPr>
              <a:t>A. confusing</a:t>
            </a:r>
            <a:endParaRPr lang="en-US" sz="3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dirty="0">
                <a:latin typeface="Arial" panose="020B0604020202020204" pitchFamily="34"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dirty="0">
                <a:latin typeface="Arial" panose="020B0604020202020204" pitchFamily="34" charset="0"/>
                <a:ea typeface="Times New Roman" panose="02020603050405020304" pitchFamily="18" charset="0"/>
              </a:rPr>
              <a:t>B. interesting</a:t>
            </a:r>
            <a:endParaRPr lang="en-US" sz="3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dirty="0">
                <a:latin typeface="Arial" panose="020B0604020202020204" pitchFamily="34"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dirty="0">
                <a:latin typeface="Arial" panose="020B0604020202020204" pitchFamily="34" charset="0"/>
                <a:ea typeface="Times New Roman" panose="02020603050405020304" pitchFamily="18" charset="0"/>
              </a:rPr>
              <a:t>C. surprising</a:t>
            </a:r>
            <a:endParaRPr lang="en-US" sz="3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dirty="0">
                <a:latin typeface="Arial" panose="020B0604020202020204" pitchFamily="34"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dirty="0">
                <a:latin typeface="Arial" panose="020B0604020202020204" pitchFamily="34" charset="0"/>
                <a:ea typeface="Times New Roman" panose="02020603050405020304" pitchFamily="18" charset="0"/>
              </a:rPr>
              <a:t>D. </a:t>
            </a:r>
            <a:r>
              <a:rPr lang="en-US" sz="2800" dirty="0" smtClean="0">
                <a:latin typeface="Arial" panose="020B0604020202020204" pitchFamily="34" charset="0"/>
                <a:ea typeface="Times New Roman" panose="02020603050405020304" pitchFamily="18" charset="0"/>
              </a:rPr>
              <a:t>Important quotes you can use as EVIDENCE that will support your thesis statement! (GOLD) </a:t>
            </a:r>
            <a:endParaRPr lang="en-US" sz="3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dirty="0">
                <a:latin typeface="Arial" panose="020B0604020202020204" pitchFamily="34"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6457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Will Be Graded… </a:t>
            </a:r>
            <a:endParaRPr lang="en-US" dirty="0"/>
          </a:p>
        </p:txBody>
      </p:sp>
      <p:pic>
        <p:nvPicPr>
          <p:cNvPr id="8" name="Content Placeholder 7"/>
          <p:cNvPicPr>
            <a:picLocks noGrp="1" noChangeAspect="1"/>
          </p:cNvPicPr>
          <p:nvPr>
            <p:ph sz="quarter" idx="1"/>
          </p:nvPr>
        </p:nvPicPr>
        <p:blipFill>
          <a:blip r:embed="rId2"/>
          <a:stretch>
            <a:fillRect/>
          </a:stretch>
        </p:blipFill>
        <p:spPr>
          <a:xfrm>
            <a:off x="342900" y="1371600"/>
            <a:ext cx="8458200" cy="4114800"/>
          </a:xfrm>
          <a:prstGeom prst="rect">
            <a:avLst/>
          </a:prstGeom>
        </p:spPr>
      </p:pic>
    </p:spTree>
    <p:extLst>
      <p:ext uri="{BB962C8B-B14F-4D97-AF65-F5344CB8AC3E}">
        <p14:creationId xmlns:p14="http://schemas.microsoft.com/office/powerpoint/2010/main" val="65059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Suggested Coding </a:t>
            </a:r>
            <a:endParaRPr lang="en-US" dirty="0"/>
          </a:p>
        </p:txBody>
      </p:sp>
      <p:pic>
        <p:nvPicPr>
          <p:cNvPr id="4" name="Content Placeholder 3"/>
          <p:cNvPicPr>
            <a:picLocks noGrp="1" noChangeAspect="1"/>
          </p:cNvPicPr>
          <p:nvPr>
            <p:ph sz="quarter" idx="1"/>
          </p:nvPr>
        </p:nvPicPr>
        <p:blipFill>
          <a:blip r:embed="rId2"/>
          <a:stretch>
            <a:fillRect/>
          </a:stretch>
        </p:blipFill>
        <p:spPr>
          <a:xfrm>
            <a:off x="3352800" y="1295400"/>
            <a:ext cx="13182600" cy="5715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737860"/>
            <a:ext cx="990600" cy="990600"/>
          </a:xfrm>
          <a:prstGeom prst="rect">
            <a:avLst/>
          </a:prstGeom>
        </p:spPr>
      </p:pic>
    </p:spTree>
    <p:extLst>
      <p:ext uri="{BB962C8B-B14F-4D97-AF65-F5344CB8AC3E}">
        <p14:creationId xmlns:p14="http://schemas.microsoft.com/office/powerpoint/2010/main" val="800444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Evidence</a:t>
            </a:r>
            <a:endParaRPr lang="en-US" dirty="0"/>
          </a:p>
        </p:txBody>
      </p:sp>
      <p:sp>
        <p:nvSpPr>
          <p:cNvPr id="3" name="Content Placeholder 2"/>
          <p:cNvSpPr>
            <a:spLocks noGrp="1"/>
          </p:cNvSpPr>
          <p:nvPr>
            <p:ph sz="quarter" idx="1"/>
          </p:nvPr>
        </p:nvSpPr>
        <p:spPr/>
        <p:txBody>
          <a:bodyPr/>
          <a:lstStyle/>
          <a:p>
            <a:r>
              <a:rPr lang="en-US" dirty="0" smtClean="0"/>
              <a:t>A “traditional” WOD body paragraph requires a minimum of 2 pieces of textual evidence</a:t>
            </a:r>
            <a:endParaRPr lang="en-US" dirty="0"/>
          </a:p>
        </p:txBody>
      </p:sp>
      <p:pic>
        <p:nvPicPr>
          <p:cNvPr id="4" name="Picture 3"/>
          <p:cNvPicPr>
            <a:picLocks noChangeAspect="1"/>
          </p:cNvPicPr>
          <p:nvPr/>
        </p:nvPicPr>
        <p:blipFill>
          <a:blip r:embed="rId2"/>
          <a:stretch>
            <a:fillRect/>
          </a:stretch>
        </p:blipFill>
        <p:spPr>
          <a:xfrm>
            <a:off x="478809" y="2133191"/>
            <a:ext cx="8446416" cy="4724809"/>
          </a:xfrm>
          <a:prstGeom prst="rect">
            <a:avLst/>
          </a:prstGeom>
        </p:spPr>
      </p:pic>
    </p:spTree>
    <p:extLst>
      <p:ext uri="{BB962C8B-B14F-4D97-AF65-F5344CB8AC3E}">
        <p14:creationId xmlns:p14="http://schemas.microsoft.com/office/powerpoint/2010/main" val="681624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Be Picky! You Want the BEST EVIDENCE POSSIBLE! </a:t>
            </a:r>
            <a:endParaRPr lang="en-US" dirty="0"/>
          </a:p>
        </p:txBody>
      </p:sp>
      <p:sp>
        <p:nvSpPr>
          <p:cNvPr id="3" name="Content Placeholder 2"/>
          <p:cNvSpPr>
            <a:spLocks noGrp="1"/>
          </p:cNvSpPr>
          <p:nvPr>
            <p:ph sz="quarter" idx="1"/>
          </p:nvPr>
        </p:nvSpPr>
        <p:spPr/>
        <p:txBody>
          <a:bodyPr/>
          <a:lstStyle/>
          <a:p>
            <a:r>
              <a:rPr lang="en-US" dirty="0" smtClean="0"/>
              <a:t>While annotating highlight THE BEST pieces of evidence that will support your thesis (be picky… this should NOT  turn into a coloring assignment) </a:t>
            </a:r>
          </a:p>
          <a:p>
            <a:r>
              <a:rPr lang="en-US" dirty="0" smtClean="0"/>
              <a:t>LET’S PRACTICE!</a:t>
            </a:r>
          </a:p>
          <a:p>
            <a:pPr marL="0" indent="0">
              <a:buNone/>
            </a:pPr>
            <a:endParaRPr lang="en-US" dirty="0" smtClean="0"/>
          </a:p>
          <a:p>
            <a:r>
              <a:rPr lang="en-US" dirty="0" smtClean="0"/>
              <a:t>When viewing the next slide, try to pick the </a:t>
            </a:r>
            <a:r>
              <a:rPr lang="en-US" u="sng" dirty="0" smtClean="0"/>
              <a:t>BEST 2 </a:t>
            </a:r>
            <a:r>
              <a:rPr lang="en-US" dirty="0" smtClean="0"/>
              <a:t>pieces of evidence that would support the following thesis statement starter:</a:t>
            </a:r>
          </a:p>
          <a:p>
            <a:pPr marL="0" indent="0">
              <a:buNone/>
            </a:pPr>
            <a:endParaRPr lang="en-US" dirty="0" smtClean="0"/>
          </a:p>
          <a:p>
            <a:pPr marL="0" indent="0" algn="ctr">
              <a:buNone/>
            </a:pPr>
            <a:r>
              <a:rPr lang="en-US" sz="2800" b="1" dirty="0" smtClean="0"/>
              <a:t>Distracted driving is one of the most dangerous threats to Americans because…  </a:t>
            </a:r>
            <a:endParaRPr lang="en-US" sz="2800" b="1" dirty="0"/>
          </a:p>
        </p:txBody>
      </p:sp>
    </p:spTree>
    <p:extLst>
      <p:ext uri="{BB962C8B-B14F-4D97-AF65-F5344CB8AC3E}">
        <p14:creationId xmlns:p14="http://schemas.microsoft.com/office/powerpoint/2010/main" val="117942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152400" y="152400"/>
            <a:ext cx="8763000" cy="6705600"/>
          </a:xfrm>
        </p:spPr>
        <p:txBody>
          <a:bodyPr>
            <a:normAutofit fontScale="92500" lnSpcReduction="10000"/>
          </a:bodyPr>
          <a:lstStyle/>
          <a:p>
            <a:pPr marL="0" indent="0">
              <a:buNone/>
            </a:pPr>
            <a:r>
              <a:rPr lang="en-US" dirty="0"/>
              <a:t>Each day in the United States, more than 9 people are killed and more than 1,153 people are injured in crashes that are reported to involve a distracted driver</a:t>
            </a:r>
            <a:r>
              <a:rPr lang="en-US" dirty="0" smtClean="0"/>
              <a:t>. </a:t>
            </a:r>
            <a:r>
              <a:rPr lang="en-US" dirty="0"/>
              <a:t>Distracted driving is driving while doing another activity that takes your attention away from driving. Distracted driving can increase the chance of a motor vehicle crash.</a:t>
            </a:r>
          </a:p>
          <a:p>
            <a:endParaRPr lang="en-US" dirty="0"/>
          </a:p>
          <a:p>
            <a:pPr marL="0" indent="0">
              <a:buNone/>
            </a:pPr>
            <a:r>
              <a:rPr lang="en-US" dirty="0"/>
              <a:t>There are three main types of distraction:</a:t>
            </a:r>
          </a:p>
          <a:p>
            <a:endParaRPr lang="en-US" dirty="0"/>
          </a:p>
          <a:p>
            <a:pPr marL="0" indent="0">
              <a:buNone/>
            </a:pPr>
            <a:r>
              <a:rPr lang="en-US" dirty="0" smtClean="0"/>
              <a:t>Visual</a:t>
            </a:r>
            <a:r>
              <a:rPr lang="en-US" dirty="0"/>
              <a:t>: taking your eyes off the road;</a:t>
            </a:r>
          </a:p>
          <a:p>
            <a:pPr marL="0" indent="0">
              <a:buNone/>
            </a:pPr>
            <a:r>
              <a:rPr lang="en-US" dirty="0" smtClean="0"/>
              <a:t>Manual</a:t>
            </a:r>
            <a:r>
              <a:rPr lang="en-US" dirty="0"/>
              <a:t>: taking your hands off the wheel; and</a:t>
            </a:r>
          </a:p>
          <a:p>
            <a:pPr marL="0" indent="0">
              <a:buNone/>
            </a:pPr>
            <a:r>
              <a:rPr lang="en-US" dirty="0" smtClean="0"/>
              <a:t>Cognitive</a:t>
            </a:r>
            <a:r>
              <a:rPr lang="en-US" dirty="0"/>
              <a:t>: taking your mind off of driving</a:t>
            </a:r>
            <a:r>
              <a:rPr lang="en-US" dirty="0" smtClean="0"/>
              <a:t>.</a:t>
            </a:r>
            <a:endParaRPr lang="en-US" dirty="0"/>
          </a:p>
          <a:p>
            <a:pPr marL="0" indent="0">
              <a:buNone/>
            </a:pPr>
            <a:endParaRPr lang="en-US" dirty="0" smtClean="0"/>
          </a:p>
          <a:p>
            <a:pPr marL="0" indent="0">
              <a:buNone/>
            </a:pPr>
            <a:r>
              <a:rPr lang="en-US" dirty="0" smtClean="0"/>
              <a:t>Distracted </a:t>
            </a:r>
            <a:r>
              <a:rPr lang="en-US" dirty="0"/>
              <a:t>driving activities include things like using a cell phone, texting, and eating. Using in-vehicle technologies (such as navigation systems) can also be sources of distraction. While any of these distractions can endanger the driver and others, texting while driving is especially dangerous because it combines all three types of distraction</a:t>
            </a:r>
            <a:r>
              <a:rPr lang="en-US" dirty="0" smtClean="0"/>
              <a:t>.</a:t>
            </a:r>
            <a:endParaRPr lang="en-US" dirty="0"/>
          </a:p>
        </p:txBody>
      </p:sp>
    </p:spTree>
    <p:extLst>
      <p:ext uri="{BB962C8B-B14F-4D97-AF65-F5344CB8AC3E}">
        <p14:creationId xmlns:p14="http://schemas.microsoft.com/office/powerpoint/2010/main" val="215668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We Use/Cite This? </a:t>
            </a:r>
            <a:endParaRPr lang="en-US" dirty="0"/>
          </a:p>
        </p:txBody>
      </p:sp>
      <p:sp>
        <p:nvSpPr>
          <p:cNvPr id="3" name="Content Placeholder 2"/>
          <p:cNvSpPr>
            <a:spLocks noGrp="1"/>
          </p:cNvSpPr>
          <p:nvPr>
            <p:ph sz="quarter" idx="1"/>
          </p:nvPr>
        </p:nvSpPr>
        <p:spPr/>
        <p:txBody>
          <a:bodyPr/>
          <a:lstStyle/>
          <a:p>
            <a:r>
              <a:rPr lang="en-US" dirty="0" smtClean="0"/>
              <a:t>“more </a:t>
            </a:r>
            <a:r>
              <a:rPr lang="en-US" dirty="0"/>
              <a:t>than 9 people are killed and more than 1,153 people are injured in crashes that are reported to involve a distracted </a:t>
            </a:r>
            <a:r>
              <a:rPr lang="en-US" dirty="0" smtClean="0"/>
              <a:t>driver”</a:t>
            </a:r>
          </a:p>
          <a:p>
            <a:pPr marL="0" indent="0">
              <a:buNone/>
            </a:pPr>
            <a:endParaRPr lang="en-US" dirty="0"/>
          </a:p>
          <a:p>
            <a:r>
              <a:rPr lang="en-US" dirty="0" smtClean="0"/>
              <a:t>__________________</a:t>
            </a:r>
            <a:r>
              <a:rPr lang="en-US" dirty="0"/>
              <a:t> </a:t>
            </a:r>
            <a:r>
              <a:rPr lang="en-US" dirty="0" smtClean="0"/>
              <a:t>“more </a:t>
            </a:r>
            <a:r>
              <a:rPr lang="en-US" dirty="0"/>
              <a:t>than 9 people are killed and more than 1,153 people are injured in crashes that are reported to involve </a:t>
            </a:r>
            <a:r>
              <a:rPr lang="en-US" dirty="0" smtClean="0"/>
              <a:t>a </a:t>
            </a:r>
            <a:r>
              <a:rPr lang="en-US" dirty="0"/>
              <a:t>distracted </a:t>
            </a:r>
            <a:r>
              <a:rPr lang="en-US" dirty="0" smtClean="0"/>
              <a:t>driver”(          ). </a:t>
            </a:r>
          </a:p>
          <a:p>
            <a:endParaRPr lang="en-US" dirty="0"/>
          </a:p>
          <a:p>
            <a:pPr marL="0" indent="0" algn="ctr">
              <a:buNone/>
            </a:pPr>
            <a:r>
              <a:rPr lang="en-US" dirty="0" smtClean="0"/>
              <a:t>HINT: From online </a:t>
            </a:r>
            <a:r>
              <a:rPr lang="en-US" dirty="0"/>
              <a:t>a</a:t>
            </a:r>
            <a:r>
              <a:rPr lang="en-US" dirty="0" smtClean="0"/>
              <a:t>rticle titled “Distracted Driving” with no author provided </a:t>
            </a:r>
            <a:endParaRPr lang="en-US" dirty="0"/>
          </a:p>
        </p:txBody>
      </p:sp>
    </p:spTree>
    <p:extLst>
      <p:ext uri="{BB962C8B-B14F-4D97-AF65-F5344CB8AC3E}">
        <p14:creationId xmlns:p14="http://schemas.microsoft.com/office/powerpoint/2010/main" val="2928419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Quotation/Evidence Rules </a:t>
            </a:r>
            <a:endParaRPr lang="en-US" dirty="0"/>
          </a:p>
        </p:txBody>
      </p:sp>
      <p:sp>
        <p:nvSpPr>
          <p:cNvPr id="3" name="Content Placeholder 2"/>
          <p:cNvSpPr>
            <a:spLocks noGrp="1"/>
          </p:cNvSpPr>
          <p:nvPr>
            <p:ph sz="quarter" idx="1"/>
          </p:nvPr>
        </p:nvSpPr>
        <p:spPr/>
        <p:txBody>
          <a:bodyPr>
            <a:normAutofit fontScale="92500"/>
          </a:bodyPr>
          <a:lstStyle/>
          <a:p>
            <a:r>
              <a:rPr lang="en-US" dirty="0" smtClean="0"/>
              <a:t>Quotations must be tied to your sentences and your ideas</a:t>
            </a:r>
          </a:p>
          <a:p>
            <a:r>
              <a:rPr lang="en-US" dirty="0" smtClean="0"/>
              <a:t>Never suddenly appear out of nowhere</a:t>
            </a:r>
          </a:p>
          <a:p>
            <a:r>
              <a:rPr lang="en-US" dirty="0" smtClean="0"/>
              <a:t>Must be introduced </a:t>
            </a:r>
          </a:p>
          <a:p>
            <a:r>
              <a:rPr lang="en-US" dirty="0" smtClean="0"/>
              <a:t>Never use a quotation as a complete sentence by itself</a:t>
            </a:r>
          </a:p>
          <a:p>
            <a:pPr marL="0" indent="0">
              <a:buNone/>
            </a:pPr>
            <a:endParaRPr lang="en-US" dirty="0" smtClean="0"/>
          </a:p>
          <a:p>
            <a:pPr marL="0" indent="0">
              <a:buNone/>
            </a:pPr>
            <a:r>
              <a:rPr lang="en-US" sz="3600" dirty="0" smtClean="0"/>
              <a:t>Scout </a:t>
            </a:r>
            <a:r>
              <a:rPr lang="en-US" sz="3600" dirty="0"/>
              <a:t>describes Walter Cunningham.  “Walter looked as if he had been raised on fish food: his eyes, as blues as Dill Harris’s, were red rimmed and watery” (23</a:t>
            </a:r>
            <a:r>
              <a:rPr lang="en-US" sz="3600" dirty="0" smtClean="0"/>
              <a:t>).”</a:t>
            </a:r>
          </a:p>
          <a:p>
            <a:pPr marL="0" indent="0" algn="ctr">
              <a:buNone/>
            </a:pPr>
            <a:r>
              <a:rPr lang="en-US" sz="3600" dirty="0" smtClean="0"/>
              <a:t>What is wrong with this example? </a:t>
            </a:r>
            <a:endParaRPr lang="en-US" sz="3600" dirty="0"/>
          </a:p>
          <a:p>
            <a:endParaRPr lang="en-US" dirty="0"/>
          </a:p>
        </p:txBody>
      </p:sp>
    </p:spTree>
    <p:extLst>
      <p:ext uri="{BB962C8B-B14F-4D97-AF65-F5344CB8AC3E}">
        <p14:creationId xmlns:p14="http://schemas.microsoft.com/office/powerpoint/2010/main" val="3581777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noAutofit/>
          </a:bodyPr>
          <a:lstStyle/>
          <a:p>
            <a:r>
              <a:rPr lang="en-US" sz="4000" b="1" dirty="0"/>
              <a:t>What is a Writing On-Demand? </a:t>
            </a:r>
            <a:endParaRPr lang="en-US" sz="4000" dirty="0"/>
          </a:p>
        </p:txBody>
      </p:sp>
      <p:sp>
        <p:nvSpPr>
          <p:cNvPr id="3" name="Content Placeholder 2"/>
          <p:cNvSpPr>
            <a:spLocks noGrp="1"/>
          </p:cNvSpPr>
          <p:nvPr>
            <p:ph sz="quarter" idx="1"/>
          </p:nvPr>
        </p:nvSpPr>
        <p:spPr/>
        <p:txBody>
          <a:bodyPr>
            <a:normAutofit fontScale="92500" lnSpcReduction="20000"/>
          </a:bodyPr>
          <a:lstStyle/>
          <a:p>
            <a:pPr lvl="0"/>
            <a:r>
              <a:rPr lang="en-US" sz="3500" dirty="0"/>
              <a:t>A </a:t>
            </a:r>
            <a:r>
              <a:rPr lang="en-US" sz="3500" u="sng" dirty="0">
                <a:solidFill>
                  <a:srgbClr val="FF0000"/>
                </a:solidFill>
              </a:rPr>
              <a:t>3-5 paragraph</a:t>
            </a:r>
            <a:r>
              <a:rPr lang="en-US" sz="3500" dirty="0">
                <a:solidFill>
                  <a:srgbClr val="FF0000"/>
                </a:solidFill>
              </a:rPr>
              <a:t> </a:t>
            </a:r>
            <a:r>
              <a:rPr lang="en-US" sz="3500" dirty="0"/>
              <a:t>essay that argues or explains a point and provides evidence to support that argument. </a:t>
            </a:r>
          </a:p>
          <a:p>
            <a:pPr lvl="0"/>
            <a:r>
              <a:rPr lang="en-US" sz="3500" dirty="0"/>
              <a:t>The essay can be </a:t>
            </a:r>
            <a:r>
              <a:rPr lang="en-US" sz="3500" u="sng" dirty="0">
                <a:solidFill>
                  <a:srgbClr val="FF0000"/>
                </a:solidFill>
              </a:rPr>
              <a:t>timed</a:t>
            </a:r>
            <a:r>
              <a:rPr lang="en-US" sz="3500" dirty="0">
                <a:solidFill>
                  <a:srgbClr val="FF0000"/>
                </a:solidFill>
              </a:rPr>
              <a:t> </a:t>
            </a:r>
            <a:r>
              <a:rPr lang="en-US" sz="3500" dirty="0"/>
              <a:t>OR </a:t>
            </a:r>
            <a:r>
              <a:rPr lang="en-US" sz="3500" u="sng" dirty="0">
                <a:solidFill>
                  <a:srgbClr val="FF0000"/>
                </a:solidFill>
              </a:rPr>
              <a:t>untimed</a:t>
            </a:r>
            <a:r>
              <a:rPr lang="en-US" sz="3500" dirty="0"/>
              <a:t>.</a:t>
            </a:r>
          </a:p>
          <a:p>
            <a:pPr lvl="0"/>
            <a:r>
              <a:rPr lang="en-US" sz="3500" dirty="0" smtClean="0"/>
              <a:t>You </a:t>
            </a:r>
            <a:r>
              <a:rPr lang="en-US" sz="3500" u="sng" dirty="0">
                <a:solidFill>
                  <a:srgbClr val="FF0000"/>
                </a:solidFill>
              </a:rPr>
              <a:t>must annotate</a:t>
            </a:r>
            <a:r>
              <a:rPr lang="en-US" sz="3500" dirty="0">
                <a:solidFill>
                  <a:srgbClr val="FF0000"/>
                </a:solidFill>
              </a:rPr>
              <a:t> </a:t>
            </a:r>
            <a:r>
              <a:rPr lang="en-US" sz="3500" dirty="0" smtClean="0">
                <a:solidFill>
                  <a:srgbClr val="FF0000"/>
                </a:solidFill>
                <a:latin typeface="+mj-lt"/>
              </a:rPr>
              <a:t>1 or more </a:t>
            </a:r>
            <a:r>
              <a:rPr lang="en-US" sz="3500" dirty="0" smtClean="0"/>
              <a:t>articles </a:t>
            </a:r>
            <a:r>
              <a:rPr lang="en-US" sz="3500" dirty="0"/>
              <a:t>before your begin writing.  </a:t>
            </a:r>
          </a:p>
          <a:p>
            <a:pPr lvl="0"/>
            <a:r>
              <a:rPr lang="en-US" sz="3500" dirty="0" smtClean="0"/>
              <a:t>You </a:t>
            </a:r>
            <a:r>
              <a:rPr lang="en-US" sz="3500" dirty="0"/>
              <a:t>will </a:t>
            </a:r>
            <a:r>
              <a:rPr lang="en-US" sz="3500" u="sng" dirty="0">
                <a:solidFill>
                  <a:srgbClr val="FF0000"/>
                </a:solidFill>
              </a:rPr>
              <a:t>use the information from the articles in your paper</a:t>
            </a:r>
            <a:r>
              <a:rPr lang="en-US" sz="3500" dirty="0">
                <a:solidFill>
                  <a:srgbClr val="FF0000"/>
                </a:solidFill>
              </a:rPr>
              <a:t> </a:t>
            </a:r>
            <a:r>
              <a:rPr lang="en-US" sz="3500" dirty="0"/>
              <a:t>to support your </a:t>
            </a:r>
            <a:r>
              <a:rPr lang="en-US" sz="3500" dirty="0" smtClean="0"/>
              <a:t>argument or opinion</a:t>
            </a:r>
            <a:r>
              <a:rPr lang="en-US" sz="3500" dirty="0"/>
              <a:t>. </a:t>
            </a:r>
          </a:p>
          <a:p>
            <a:pPr lvl="0"/>
            <a:r>
              <a:rPr lang="en-US" sz="3500" dirty="0"/>
              <a:t>The essay will be in </a:t>
            </a:r>
            <a:r>
              <a:rPr lang="en-US" sz="3500" u="sng" dirty="0">
                <a:solidFill>
                  <a:srgbClr val="FF0000"/>
                </a:solidFill>
              </a:rPr>
              <a:t>MLA format</a:t>
            </a:r>
            <a:r>
              <a:rPr lang="en-US" sz="3500" dirty="0"/>
              <a:t>. It may be hand written or typed.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5737860"/>
            <a:ext cx="990600" cy="990600"/>
          </a:xfrm>
          <a:prstGeom prst="rect">
            <a:avLst/>
          </a:prstGeom>
        </p:spPr>
      </p:pic>
    </p:spTree>
    <p:extLst>
      <p:ext uri="{BB962C8B-B14F-4D97-AF65-F5344CB8AC3E}">
        <p14:creationId xmlns:p14="http://schemas.microsoft.com/office/powerpoint/2010/main" val="130882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021"/>
            <a:ext cx="8229600" cy="990600"/>
          </a:xfrm>
        </p:spPr>
        <p:txBody>
          <a:bodyPr/>
          <a:lstStyle/>
          <a:p>
            <a:r>
              <a:rPr lang="en-US" dirty="0" smtClean="0"/>
              <a:t>Quotation/Evidence Rules	 </a:t>
            </a:r>
            <a:endParaRPr lang="en-US" dirty="0"/>
          </a:p>
        </p:txBody>
      </p:sp>
      <p:sp>
        <p:nvSpPr>
          <p:cNvPr id="3" name="Content Placeholder 2"/>
          <p:cNvSpPr>
            <a:spLocks noGrp="1"/>
          </p:cNvSpPr>
          <p:nvPr>
            <p:ph sz="quarter" idx="1"/>
          </p:nvPr>
        </p:nvSpPr>
        <p:spPr/>
        <p:txBody>
          <a:bodyPr>
            <a:normAutofit/>
          </a:bodyPr>
          <a:lstStyle/>
          <a:p>
            <a:r>
              <a:rPr lang="en-US" sz="2800" dirty="0" smtClean="0"/>
              <a:t>Quotes DO NOT replace your original ideas</a:t>
            </a:r>
          </a:p>
          <a:p>
            <a:r>
              <a:rPr lang="en-US" sz="2800" dirty="0" smtClean="0"/>
              <a:t>You must explain the significance of the quotes you used- do not do a “hit and run” </a:t>
            </a:r>
          </a:p>
          <a:p>
            <a:r>
              <a:rPr lang="en-US" sz="2800" dirty="0" smtClean="0"/>
              <a:t>You MUST introduce your quotes AND follow up with analysis! </a:t>
            </a:r>
            <a:endParaRPr lang="en-US" sz="2800" dirty="0"/>
          </a:p>
        </p:txBody>
      </p:sp>
      <p:pic>
        <p:nvPicPr>
          <p:cNvPr id="4" name="Picture 3"/>
          <p:cNvPicPr>
            <a:picLocks noChangeAspect="1"/>
          </p:cNvPicPr>
          <p:nvPr/>
        </p:nvPicPr>
        <p:blipFill>
          <a:blip r:embed="rId2"/>
          <a:stretch>
            <a:fillRect/>
          </a:stretch>
        </p:blipFill>
        <p:spPr>
          <a:xfrm>
            <a:off x="2971800" y="3124200"/>
            <a:ext cx="5562600" cy="4572000"/>
          </a:xfrm>
          <a:prstGeom prst="rect">
            <a:avLst/>
          </a:prstGeom>
        </p:spPr>
      </p:pic>
      <p:pic>
        <p:nvPicPr>
          <p:cNvPr id="5" name="Picture 4"/>
          <p:cNvPicPr>
            <a:picLocks noChangeAspect="1"/>
          </p:cNvPicPr>
          <p:nvPr/>
        </p:nvPicPr>
        <p:blipFill>
          <a:blip r:embed="rId3"/>
          <a:stretch>
            <a:fillRect/>
          </a:stretch>
        </p:blipFill>
        <p:spPr>
          <a:xfrm>
            <a:off x="457200" y="5368119"/>
            <a:ext cx="993734" cy="993734"/>
          </a:xfrm>
          <a:prstGeom prst="rect">
            <a:avLst/>
          </a:prstGeom>
        </p:spPr>
      </p:pic>
    </p:spTree>
    <p:extLst>
      <p:ext uri="{BB962C8B-B14F-4D97-AF65-F5344CB8AC3E}">
        <p14:creationId xmlns:p14="http://schemas.microsoft.com/office/powerpoint/2010/main" val="262375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POWER VERBS </a:t>
            </a:r>
            <a:endParaRPr lang="en-US" dirty="0"/>
          </a:p>
        </p:txBody>
      </p:sp>
      <p:sp>
        <p:nvSpPr>
          <p:cNvPr id="3" name="Content Placeholder 2"/>
          <p:cNvSpPr>
            <a:spLocks noGrp="1"/>
          </p:cNvSpPr>
          <p:nvPr>
            <p:ph sz="quarter" idx="1"/>
          </p:nvPr>
        </p:nvSpPr>
        <p:spPr/>
        <p:txBody>
          <a:bodyPr>
            <a:normAutofit/>
          </a:bodyPr>
          <a:lstStyle/>
          <a:p>
            <a:r>
              <a:rPr lang="en-US" dirty="0"/>
              <a:t>__________________ “more than 9 people are killed and more than 1,153 people are injured in crashes that are reported to involve a distracted driver”(          ). </a:t>
            </a:r>
          </a:p>
          <a:p>
            <a:endParaRPr lang="en-US" dirty="0"/>
          </a:p>
          <a:p>
            <a:pPr marL="0" indent="0" algn="ctr">
              <a:buNone/>
            </a:pPr>
            <a:r>
              <a:rPr lang="en-US" dirty="0"/>
              <a:t>HINT: From online article titled “Distracted Driving” with no author provided </a:t>
            </a:r>
            <a:endParaRPr lang="en-US" dirty="0" smtClean="0"/>
          </a:p>
          <a:p>
            <a:pPr marL="0" indent="0" algn="ctr">
              <a:buNone/>
            </a:pPr>
            <a:endParaRPr lang="en-US" dirty="0"/>
          </a:p>
          <a:p>
            <a:pPr marL="0" indent="0" algn="ctr">
              <a:buNone/>
            </a:pPr>
            <a:r>
              <a:rPr lang="en-US" dirty="0" smtClean="0"/>
              <a:t> </a:t>
            </a:r>
            <a:r>
              <a:rPr lang="en-US" sz="3200" dirty="0" smtClean="0"/>
              <a:t>A few to choose from… </a:t>
            </a:r>
          </a:p>
          <a:p>
            <a:pPr marL="0" indent="0" algn="ctr">
              <a:buNone/>
            </a:pPr>
            <a:r>
              <a:rPr lang="en-US" sz="3200" dirty="0" smtClean="0"/>
              <a:t>informs us, alleges, writes, claims, states</a:t>
            </a:r>
            <a:endParaRPr lang="en-US" sz="3200" dirty="0"/>
          </a:p>
          <a:p>
            <a:endParaRPr lang="en-US" dirty="0"/>
          </a:p>
        </p:txBody>
      </p:sp>
    </p:spTree>
    <p:extLst>
      <p:ext uri="{BB962C8B-B14F-4D97-AF65-F5344CB8AC3E}">
        <p14:creationId xmlns:p14="http://schemas.microsoft.com/office/powerpoint/2010/main" val="279229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Citing </a:t>
            </a:r>
            <a:endParaRPr lang="en-US" dirty="0"/>
          </a:p>
        </p:txBody>
      </p:sp>
      <p:sp>
        <p:nvSpPr>
          <p:cNvPr id="3" name="Content Placeholder 2"/>
          <p:cNvSpPr>
            <a:spLocks noGrp="1"/>
          </p:cNvSpPr>
          <p:nvPr>
            <p:ph sz="quarter" idx="1"/>
          </p:nvPr>
        </p:nvSpPr>
        <p:spPr/>
        <p:txBody>
          <a:bodyPr/>
          <a:lstStyle/>
          <a:p>
            <a:r>
              <a:rPr lang="en-US" b="1" dirty="0"/>
              <a:t>Example of Parenthetical Citation – Known Author</a:t>
            </a:r>
            <a:endParaRPr lang="en-US" dirty="0"/>
          </a:p>
          <a:p>
            <a:pPr marL="0" indent="0">
              <a:buNone/>
            </a:pPr>
            <a:endParaRPr lang="en-US" dirty="0" smtClean="0"/>
          </a:p>
          <a:p>
            <a:pPr marL="0" indent="0">
              <a:buNone/>
            </a:pPr>
            <a:r>
              <a:rPr lang="en-US" dirty="0"/>
              <a:t>	</a:t>
            </a:r>
            <a:r>
              <a:rPr lang="en-US" sz="3200" dirty="0" smtClean="0"/>
              <a:t>According </a:t>
            </a:r>
            <a:r>
              <a:rPr lang="en-US" sz="3200" dirty="0"/>
              <a:t>to the website</a:t>
            </a:r>
            <a:r>
              <a:rPr lang="en-US" sz="3200" i="1" dirty="0"/>
              <a:t> The People for the Ethical Treatment of Animals</a:t>
            </a:r>
            <a:r>
              <a:rPr lang="en-US" sz="3200" dirty="0"/>
              <a:t>, the author of the article argues</a:t>
            </a:r>
            <a:r>
              <a:rPr lang="en-US" sz="3200" i="1" dirty="0"/>
              <a:t>,</a:t>
            </a:r>
            <a:r>
              <a:rPr lang="en-US" sz="3200" dirty="0"/>
              <a:t> “One reason may be that animals are routinely given growth-hormones, antibiotics, and even pesticides, which remain in their flesh and are passed on to meat-eaters” (Smith 2).</a:t>
            </a:r>
          </a:p>
          <a:p>
            <a:endParaRPr lang="en-US" dirty="0"/>
          </a:p>
        </p:txBody>
      </p:sp>
      <p:pic>
        <p:nvPicPr>
          <p:cNvPr id="4" name="Picture 3"/>
          <p:cNvPicPr>
            <a:picLocks noChangeAspect="1"/>
          </p:cNvPicPr>
          <p:nvPr/>
        </p:nvPicPr>
        <p:blipFill>
          <a:blip r:embed="rId2"/>
          <a:stretch>
            <a:fillRect/>
          </a:stretch>
        </p:blipFill>
        <p:spPr>
          <a:xfrm>
            <a:off x="7543800" y="5660093"/>
            <a:ext cx="993734" cy="993734"/>
          </a:xfrm>
          <a:prstGeom prst="rect">
            <a:avLst/>
          </a:prstGeom>
        </p:spPr>
      </p:pic>
    </p:spTree>
    <p:extLst>
      <p:ext uri="{BB962C8B-B14F-4D97-AF65-F5344CB8AC3E}">
        <p14:creationId xmlns:p14="http://schemas.microsoft.com/office/powerpoint/2010/main" val="180102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Citing </a:t>
            </a:r>
            <a:endParaRPr lang="en-US" dirty="0"/>
          </a:p>
        </p:txBody>
      </p:sp>
      <p:sp>
        <p:nvSpPr>
          <p:cNvPr id="3" name="Content Placeholder 2"/>
          <p:cNvSpPr>
            <a:spLocks noGrp="1"/>
          </p:cNvSpPr>
          <p:nvPr>
            <p:ph sz="quarter" idx="1"/>
          </p:nvPr>
        </p:nvSpPr>
        <p:spPr/>
        <p:txBody>
          <a:bodyPr/>
          <a:lstStyle/>
          <a:p>
            <a:r>
              <a:rPr lang="en-US" b="1" dirty="0"/>
              <a:t>Example of Parenthetical Citation – Unknown Author, Use Article Title in Quotes</a:t>
            </a:r>
            <a:endParaRPr lang="en-US" dirty="0"/>
          </a:p>
          <a:p>
            <a:pPr marL="0" indent="0">
              <a:buNone/>
            </a:pPr>
            <a:endParaRPr lang="en-US" dirty="0" smtClean="0"/>
          </a:p>
          <a:p>
            <a:pPr marL="0" indent="0">
              <a:buNone/>
            </a:pPr>
            <a:r>
              <a:rPr lang="en-US" dirty="0"/>
              <a:t>	</a:t>
            </a:r>
            <a:r>
              <a:rPr lang="en-US" sz="3200" dirty="0" smtClean="0"/>
              <a:t>According </a:t>
            </a:r>
            <a:r>
              <a:rPr lang="en-US" sz="3200" dirty="0"/>
              <a:t>to </a:t>
            </a:r>
            <a:r>
              <a:rPr lang="en-US" sz="3200" i="1" dirty="0"/>
              <a:t>The People for the Ethical Treatment of Animals</a:t>
            </a:r>
            <a:r>
              <a:rPr lang="en-US" sz="3200" dirty="0"/>
              <a:t> website, an article dedicated to improving  animal treatment argues,  “One reason may be that animals are routinely given growth-hormones, antibiotics, and even pesticides, which remain in their flesh and are passed on to meat-eaters” (“Vegetarianism”).</a:t>
            </a:r>
          </a:p>
          <a:p>
            <a:endParaRPr lang="en-US" dirty="0"/>
          </a:p>
        </p:txBody>
      </p:sp>
      <p:pic>
        <p:nvPicPr>
          <p:cNvPr id="4" name="Picture 3"/>
          <p:cNvPicPr>
            <a:picLocks noChangeAspect="1"/>
          </p:cNvPicPr>
          <p:nvPr/>
        </p:nvPicPr>
        <p:blipFill>
          <a:blip r:embed="rId2"/>
          <a:stretch>
            <a:fillRect/>
          </a:stretch>
        </p:blipFill>
        <p:spPr>
          <a:xfrm>
            <a:off x="7848600" y="5851756"/>
            <a:ext cx="993734" cy="993734"/>
          </a:xfrm>
          <a:prstGeom prst="rect">
            <a:avLst/>
          </a:prstGeom>
        </p:spPr>
      </p:pic>
    </p:spTree>
    <p:extLst>
      <p:ext uri="{BB962C8B-B14F-4D97-AF65-F5344CB8AC3E}">
        <p14:creationId xmlns:p14="http://schemas.microsoft.com/office/powerpoint/2010/main" val="3357776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Annotating a Visual with OPTIC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84837716"/>
              </p:ext>
            </p:extLst>
          </p:nvPr>
        </p:nvGraphicFramePr>
        <p:xfrm>
          <a:off x="228600" y="1295396"/>
          <a:ext cx="8686800" cy="5431460"/>
        </p:xfrm>
        <a:graphic>
          <a:graphicData uri="http://schemas.openxmlformats.org/drawingml/2006/table">
            <a:tbl>
              <a:tblPr firstRow="1" firstCol="1" bandRow="1"/>
              <a:tblGrid>
                <a:gridCol w="8686800"/>
              </a:tblGrid>
              <a:tr h="525438">
                <a:tc>
                  <a:txBody>
                    <a:bodyPr/>
                    <a:lstStyle/>
                    <a:p>
                      <a:pPr marL="0" marR="0">
                        <a:lnSpc>
                          <a:spcPct val="115000"/>
                        </a:lnSpc>
                        <a:spcBef>
                          <a:spcPts val="0"/>
                        </a:spcBef>
                        <a:spcAft>
                          <a:spcPts val="0"/>
                        </a:spcAft>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Annotate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753">
                <a:tc>
                  <a:txBody>
                    <a:bodyPr/>
                    <a:lstStyle/>
                    <a:p>
                      <a:pPr marL="0" marR="0">
                        <a:lnSpc>
                          <a:spcPct val="115000"/>
                        </a:lnSpc>
                        <a:spcBef>
                          <a:spcPts val="0"/>
                        </a:spcBef>
                        <a:spcAft>
                          <a:spcPts val="0"/>
                        </a:spcAft>
                      </a:pPr>
                      <a:r>
                        <a:rPr lang="en-US" sz="20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O</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verview-in one complete sentence, what is this image about?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753">
                <a:tc>
                  <a:txBody>
                    <a:bodyPr/>
                    <a:lstStyle/>
                    <a:p>
                      <a:pPr marL="0" marR="0">
                        <a:lnSpc>
                          <a:spcPct val="115000"/>
                        </a:lnSpc>
                        <a:spcBef>
                          <a:spcPts val="0"/>
                        </a:spcBef>
                        <a:spcAft>
                          <a:spcPts val="0"/>
                        </a:spcAft>
                      </a:pPr>
                      <a:r>
                        <a:rPr lang="en-US" sz="24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P</a:t>
                      </a:r>
                      <a:r>
                        <a:rPr lang="en-US" sz="2400" dirty="0">
                          <a:effectLst/>
                          <a:latin typeface="Century Gothic" panose="020B0502020202020204" pitchFamily="34" charset="0"/>
                          <a:ea typeface="Calibri" panose="020F0502020204030204" pitchFamily="34" charset="0"/>
                          <a:cs typeface="Times New Roman" panose="02020603050405020304" pitchFamily="18" charset="0"/>
                        </a:rPr>
                        <a:t>arts—Details: color, figures, textures, scenery, groupings, shadings, patterns, numbers, etc.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753">
                <a:tc>
                  <a:txBody>
                    <a:bodyPr/>
                    <a:lstStyle/>
                    <a:p>
                      <a:pPr marL="0" marR="0">
                        <a:lnSpc>
                          <a:spcPct val="115000"/>
                        </a:lnSpc>
                        <a:spcBef>
                          <a:spcPts val="0"/>
                        </a:spcBef>
                        <a:spcAft>
                          <a:spcPts val="0"/>
                        </a:spcAft>
                      </a:pPr>
                      <a:r>
                        <a:rPr lang="en-US" sz="24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T</a:t>
                      </a:r>
                      <a:r>
                        <a:rPr lang="en-US" sz="2400" b="0" dirty="0">
                          <a:effectLst/>
                          <a:latin typeface="Century Gothic" panose="020B0502020202020204" pitchFamily="34" charset="0"/>
                          <a:ea typeface="Calibri" panose="020F0502020204030204" pitchFamily="34" charset="0"/>
                          <a:cs typeface="Times New Roman" panose="02020603050405020304" pitchFamily="18" charset="0"/>
                        </a:rPr>
                        <a:t>i</a:t>
                      </a:r>
                      <a:r>
                        <a:rPr lang="en-US" sz="2400" dirty="0">
                          <a:effectLst/>
                          <a:latin typeface="Century Gothic" panose="020B0502020202020204" pitchFamily="34" charset="0"/>
                          <a:ea typeface="Calibri" panose="020F0502020204030204" pitchFamily="34" charset="0"/>
                          <a:cs typeface="Times New Roman" panose="02020603050405020304" pitchFamily="18" charset="0"/>
                        </a:rPr>
                        <a:t>tle--What does the title suggest?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753">
                <a:tc>
                  <a:txBody>
                    <a:bodyPr/>
                    <a:lstStyle/>
                    <a:p>
                      <a:pPr marL="0" marR="0">
                        <a:lnSpc>
                          <a:spcPct val="115000"/>
                        </a:lnSpc>
                        <a:spcBef>
                          <a:spcPts val="0"/>
                        </a:spcBef>
                        <a:spcAft>
                          <a:spcPts val="0"/>
                        </a:spcAft>
                      </a:pPr>
                      <a:r>
                        <a:rPr lang="en-US" sz="24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I</a:t>
                      </a:r>
                      <a:r>
                        <a:rPr lang="en-US" sz="2400" dirty="0">
                          <a:effectLst/>
                          <a:latin typeface="Century Gothic" panose="020B0502020202020204" pitchFamily="34" charset="0"/>
                          <a:ea typeface="Calibri" panose="020F0502020204030204" pitchFamily="34" charset="0"/>
                          <a:cs typeface="Times New Roman" panose="02020603050405020304" pitchFamily="18" charset="0"/>
                        </a:rPr>
                        <a:t>nter-relationships--how the parts come together to create a mood or convey an idea or argument.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753">
                <a:tc>
                  <a:txBody>
                    <a:bodyPr/>
                    <a:lstStyle/>
                    <a:p>
                      <a:pPr marL="0" marR="0">
                        <a:lnSpc>
                          <a:spcPct val="115000"/>
                        </a:lnSpc>
                        <a:spcBef>
                          <a:spcPts val="0"/>
                        </a:spcBef>
                        <a:spcAft>
                          <a:spcPts val="0"/>
                        </a:spcAft>
                      </a:pPr>
                      <a:r>
                        <a:rPr lang="en-US" sz="20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C</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onclusion--about the image as a whole:  think about what the creator might be trying to express and what ideas or arguments this image presents.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2"/>
          <a:stretch>
            <a:fillRect/>
          </a:stretch>
        </p:blipFill>
        <p:spPr>
          <a:xfrm>
            <a:off x="7811554" y="143169"/>
            <a:ext cx="842263" cy="847431"/>
          </a:xfrm>
          <a:prstGeom prst="rect">
            <a:avLst/>
          </a:prstGeom>
        </p:spPr>
      </p:pic>
      <p:pic>
        <p:nvPicPr>
          <p:cNvPr id="6" name="Picture 5"/>
          <p:cNvPicPr>
            <a:picLocks noChangeAspect="1"/>
          </p:cNvPicPr>
          <p:nvPr/>
        </p:nvPicPr>
        <p:blipFill>
          <a:blip r:embed="rId3"/>
          <a:stretch>
            <a:fillRect/>
          </a:stretch>
        </p:blipFill>
        <p:spPr>
          <a:xfrm>
            <a:off x="111813" y="127247"/>
            <a:ext cx="573987" cy="573987"/>
          </a:xfrm>
          <a:prstGeom prst="rect">
            <a:avLst/>
          </a:prstGeom>
        </p:spPr>
      </p:pic>
    </p:spTree>
    <p:extLst>
      <p:ext uri="{BB962C8B-B14F-4D97-AF65-F5344CB8AC3E}">
        <p14:creationId xmlns:p14="http://schemas.microsoft.com/office/powerpoint/2010/main" val="405669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Body Paragraphs</a:t>
            </a:r>
            <a:endParaRPr lang="en-US" sz="4000" dirty="0"/>
          </a:p>
        </p:txBody>
      </p:sp>
      <p:sp>
        <p:nvSpPr>
          <p:cNvPr id="3" name="Content Placeholder 2"/>
          <p:cNvSpPr>
            <a:spLocks noGrp="1"/>
          </p:cNvSpPr>
          <p:nvPr>
            <p:ph sz="quarter" idx="1"/>
          </p:nvPr>
        </p:nvSpPr>
        <p:spPr/>
        <p:txBody>
          <a:bodyPr>
            <a:normAutofit fontScale="92500" lnSpcReduction="20000"/>
          </a:bodyPr>
          <a:lstStyle/>
          <a:p>
            <a:r>
              <a:rPr lang="en-US" sz="3200" dirty="0"/>
              <a:t>These paragraphs are the meat of your paper and will take the longest to write. These should connect back to your thesis statement and should contain quotes from the articles you read. Each paragraph will be at </a:t>
            </a:r>
            <a:r>
              <a:rPr lang="en-US" sz="3200" u="sng" dirty="0">
                <a:solidFill>
                  <a:srgbClr val="FF0000"/>
                </a:solidFill>
              </a:rPr>
              <a:t>least 8 sentences long.</a:t>
            </a:r>
          </a:p>
          <a:p>
            <a:endParaRPr lang="en-US" sz="3200" dirty="0"/>
          </a:p>
          <a:p>
            <a:r>
              <a:rPr lang="en-US" sz="3200" dirty="0"/>
              <a:t>What do I need to include?</a:t>
            </a:r>
          </a:p>
          <a:p>
            <a:pPr lvl="1"/>
            <a:r>
              <a:rPr lang="en-US" sz="2900" dirty="0">
                <a:solidFill>
                  <a:srgbClr val="0070C0"/>
                </a:solidFill>
              </a:rPr>
              <a:t>Topic sentence </a:t>
            </a:r>
          </a:p>
          <a:p>
            <a:pPr lvl="1"/>
            <a:r>
              <a:rPr lang="en-US" sz="2900" dirty="0">
                <a:solidFill>
                  <a:srgbClr val="00B050"/>
                </a:solidFill>
              </a:rPr>
              <a:t>Quotes from the articles (2 per paragraph)</a:t>
            </a:r>
          </a:p>
          <a:p>
            <a:pPr lvl="1"/>
            <a:r>
              <a:rPr lang="en-US" sz="2900" dirty="0">
                <a:solidFill>
                  <a:schemeClr val="accent4">
                    <a:lumMod val="50000"/>
                  </a:schemeClr>
                </a:solidFill>
              </a:rPr>
              <a:t>In-text citations</a:t>
            </a:r>
          </a:p>
          <a:p>
            <a:pPr lvl="1"/>
            <a:r>
              <a:rPr lang="en-US" sz="2900" dirty="0">
                <a:solidFill>
                  <a:srgbClr val="7030A0"/>
                </a:solidFill>
              </a:rPr>
              <a:t>Explanation for </a:t>
            </a:r>
            <a:r>
              <a:rPr lang="en-US" sz="2900" u="sng" dirty="0">
                <a:solidFill>
                  <a:srgbClr val="7030A0"/>
                </a:solidFill>
              </a:rPr>
              <a:t>EACH</a:t>
            </a:r>
            <a:r>
              <a:rPr lang="en-US" sz="2900" dirty="0">
                <a:solidFill>
                  <a:srgbClr val="7030A0"/>
                </a:solidFill>
              </a:rPr>
              <a:t> quote</a:t>
            </a:r>
          </a:p>
          <a:p>
            <a:pPr lvl="1"/>
            <a:r>
              <a:rPr lang="en-US" sz="2900" dirty="0">
                <a:solidFill>
                  <a:srgbClr val="FF0000"/>
                </a:solidFill>
              </a:rPr>
              <a:t>Concluding sentence </a:t>
            </a:r>
          </a:p>
        </p:txBody>
      </p:sp>
      <p:pic>
        <p:nvPicPr>
          <p:cNvPr id="4" name="Picture 3"/>
          <p:cNvPicPr>
            <a:picLocks noChangeAspect="1"/>
          </p:cNvPicPr>
          <p:nvPr/>
        </p:nvPicPr>
        <p:blipFill>
          <a:blip r:embed="rId2"/>
          <a:stretch>
            <a:fillRect/>
          </a:stretch>
        </p:blipFill>
        <p:spPr>
          <a:xfrm>
            <a:off x="7315200" y="5034326"/>
            <a:ext cx="1219306" cy="1219306"/>
          </a:xfrm>
          <a:prstGeom prst="rect">
            <a:avLst/>
          </a:prstGeom>
        </p:spPr>
      </p:pic>
    </p:spTree>
    <p:extLst>
      <p:ext uri="{BB962C8B-B14F-4D97-AF65-F5344CB8AC3E}">
        <p14:creationId xmlns:p14="http://schemas.microsoft.com/office/powerpoint/2010/main" val="418215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Order for Body Paragraphs </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b="1" dirty="0" smtClean="0"/>
              <a:t>Sentence 1</a:t>
            </a:r>
            <a:r>
              <a:rPr lang="en-US" dirty="0" smtClean="0"/>
              <a:t>= Topic </a:t>
            </a:r>
            <a:r>
              <a:rPr lang="en-US" dirty="0"/>
              <a:t>sentence</a:t>
            </a:r>
          </a:p>
          <a:p>
            <a:pPr marL="0" indent="0">
              <a:buNone/>
            </a:pPr>
            <a:r>
              <a:rPr lang="en-US" b="1" dirty="0" smtClean="0"/>
              <a:t>Sentence 2</a:t>
            </a:r>
            <a:r>
              <a:rPr lang="en-US" dirty="0" smtClean="0"/>
              <a:t>= Textual </a:t>
            </a:r>
            <a:r>
              <a:rPr lang="en-US" dirty="0"/>
              <a:t>Evidence - Embed </a:t>
            </a:r>
            <a:r>
              <a:rPr lang="en-US" dirty="0" smtClean="0"/>
              <a:t>quote/ include </a:t>
            </a:r>
            <a:r>
              <a:rPr lang="en-US" dirty="0"/>
              <a:t>parenthetical </a:t>
            </a:r>
            <a:r>
              <a:rPr lang="en-US" dirty="0" smtClean="0"/>
              <a:t>citation</a:t>
            </a:r>
          </a:p>
          <a:p>
            <a:pPr marL="0" indent="0">
              <a:buNone/>
            </a:pPr>
            <a:r>
              <a:rPr lang="en-US" b="1" dirty="0" smtClean="0"/>
              <a:t>Sentence 3 and 4 </a:t>
            </a:r>
            <a:r>
              <a:rPr lang="en-US" dirty="0" smtClean="0"/>
              <a:t>=1-2 </a:t>
            </a:r>
            <a:r>
              <a:rPr lang="en-US" dirty="0"/>
              <a:t>analysis sentences to explain evidence and how it supports the argument/thesis statement</a:t>
            </a:r>
          </a:p>
          <a:p>
            <a:pPr marL="0" indent="0">
              <a:buNone/>
            </a:pPr>
            <a:r>
              <a:rPr lang="en-US" b="1" dirty="0" smtClean="0"/>
              <a:t>Sentence 5</a:t>
            </a:r>
            <a:r>
              <a:rPr lang="en-US" dirty="0" smtClean="0"/>
              <a:t>= Textual </a:t>
            </a:r>
            <a:r>
              <a:rPr lang="en-US" dirty="0"/>
              <a:t>Evidence - Embed </a:t>
            </a:r>
            <a:r>
              <a:rPr lang="en-US" dirty="0" smtClean="0"/>
              <a:t>quote/include </a:t>
            </a:r>
            <a:r>
              <a:rPr lang="en-US" dirty="0"/>
              <a:t>parenthetical citation</a:t>
            </a:r>
          </a:p>
          <a:p>
            <a:pPr marL="0" indent="0">
              <a:buNone/>
            </a:pPr>
            <a:r>
              <a:rPr lang="en-US" b="1" dirty="0" smtClean="0"/>
              <a:t>Sentence 6 and 7</a:t>
            </a:r>
            <a:r>
              <a:rPr lang="en-US" dirty="0" smtClean="0"/>
              <a:t>=1-2 </a:t>
            </a:r>
            <a:r>
              <a:rPr lang="en-US" dirty="0"/>
              <a:t>analysis sentences to explain evidence and how it supports the argument/thesis statement</a:t>
            </a:r>
          </a:p>
          <a:p>
            <a:pPr marL="0" indent="0">
              <a:buNone/>
            </a:pPr>
            <a:r>
              <a:rPr lang="en-US" b="1" dirty="0" smtClean="0"/>
              <a:t>Sentence 8</a:t>
            </a:r>
            <a:r>
              <a:rPr lang="en-US" dirty="0" smtClean="0"/>
              <a:t>= Conclusion </a:t>
            </a:r>
            <a:r>
              <a:rPr lang="en-US" dirty="0"/>
              <a:t>sentence</a:t>
            </a:r>
          </a:p>
          <a:p>
            <a:endParaRPr lang="en-US" dirty="0"/>
          </a:p>
        </p:txBody>
      </p:sp>
      <p:pic>
        <p:nvPicPr>
          <p:cNvPr id="4" name="Picture 3"/>
          <p:cNvPicPr>
            <a:picLocks noChangeAspect="1"/>
          </p:cNvPicPr>
          <p:nvPr/>
        </p:nvPicPr>
        <p:blipFill>
          <a:blip r:embed="rId2"/>
          <a:stretch>
            <a:fillRect/>
          </a:stretch>
        </p:blipFill>
        <p:spPr>
          <a:xfrm>
            <a:off x="7500476" y="5181600"/>
            <a:ext cx="1219306" cy="1219306"/>
          </a:xfrm>
          <a:prstGeom prst="rect">
            <a:avLst/>
          </a:prstGeom>
        </p:spPr>
      </p:pic>
    </p:spTree>
    <p:extLst>
      <p:ext uri="{BB962C8B-B14F-4D97-AF65-F5344CB8AC3E}">
        <p14:creationId xmlns:p14="http://schemas.microsoft.com/office/powerpoint/2010/main" val="3353741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990600"/>
          </a:xfrm>
        </p:spPr>
        <p:txBody>
          <a:bodyPr>
            <a:normAutofit/>
          </a:bodyPr>
          <a:lstStyle/>
          <a:p>
            <a:r>
              <a:rPr lang="en-US" sz="4000" dirty="0" smtClean="0"/>
              <a:t>Body Paragraph Example</a:t>
            </a:r>
            <a:endParaRPr lang="en-US" sz="4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57" t="50402" r="23946" b="20921"/>
          <a:stretch/>
        </p:blipFill>
        <p:spPr bwMode="auto">
          <a:xfrm>
            <a:off x="0" y="1143000"/>
            <a:ext cx="942614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423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300"/>
            <a:ext cx="5486400" cy="990600"/>
          </a:xfrm>
        </p:spPr>
        <p:txBody>
          <a:bodyPr>
            <a:normAutofit/>
          </a:bodyPr>
          <a:lstStyle/>
          <a:p>
            <a:r>
              <a:rPr lang="en-US" sz="2400" dirty="0" smtClean="0"/>
              <a:t>Another Way to Remember…</a:t>
            </a:r>
            <a:endParaRPr lang="en-US" sz="2400" dirty="0"/>
          </a:p>
        </p:txBody>
      </p:sp>
      <p:pic>
        <p:nvPicPr>
          <p:cNvPr id="6" name="Content Placeholder 5"/>
          <p:cNvPicPr>
            <a:picLocks noGrp="1" noChangeAspect="1"/>
          </p:cNvPicPr>
          <p:nvPr>
            <p:ph sz="quarter" idx="1"/>
          </p:nvPr>
        </p:nvPicPr>
        <p:blipFill rotWithShape="1">
          <a:blip r:embed="rId2"/>
          <a:srcRect l="21994" t="7717" r="23601" b="15112"/>
          <a:stretch/>
        </p:blipFill>
        <p:spPr>
          <a:xfrm>
            <a:off x="0" y="495300"/>
            <a:ext cx="9144000" cy="6362699"/>
          </a:xfrm>
          <a:prstGeom prst="rect">
            <a:avLst/>
          </a:prstGeom>
        </p:spPr>
      </p:pic>
      <p:pic>
        <p:nvPicPr>
          <p:cNvPr id="7" name="Picture 6"/>
          <p:cNvPicPr>
            <a:picLocks noChangeAspect="1"/>
          </p:cNvPicPr>
          <p:nvPr/>
        </p:nvPicPr>
        <p:blipFill>
          <a:blip r:embed="rId3"/>
          <a:stretch>
            <a:fillRect/>
          </a:stretch>
        </p:blipFill>
        <p:spPr>
          <a:xfrm>
            <a:off x="8153400" y="76173"/>
            <a:ext cx="838253" cy="838253"/>
          </a:xfrm>
          <a:prstGeom prst="rect">
            <a:avLst/>
          </a:prstGeom>
        </p:spPr>
      </p:pic>
    </p:spTree>
    <p:extLst>
      <p:ext uri="{BB962C8B-B14F-4D97-AF65-F5344CB8AC3E}">
        <p14:creationId xmlns:p14="http://schemas.microsoft.com/office/powerpoint/2010/main" val="4063774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6" y="-495300"/>
            <a:ext cx="8229600" cy="990600"/>
          </a:xfrm>
        </p:spPr>
        <p:txBody>
          <a:bodyPr>
            <a:normAutofit/>
          </a:bodyPr>
          <a:lstStyle/>
          <a:p>
            <a:r>
              <a:rPr lang="en-US" sz="2400" dirty="0" smtClean="0"/>
              <a:t>SEE SET Explained </a:t>
            </a:r>
            <a:endParaRPr lang="en-US" sz="2400" dirty="0"/>
          </a:p>
        </p:txBody>
      </p:sp>
      <p:pic>
        <p:nvPicPr>
          <p:cNvPr id="4" name="Content Placeholder 3"/>
          <p:cNvPicPr>
            <a:picLocks noGrp="1" noChangeAspect="1"/>
          </p:cNvPicPr>
          <p:nvPr>
            <p:ph sz="quarter" idx="1"/>
          </p:nvPr>
        </p:nvPicPr>
        <p:blipFill rotWithShape="1">
          <a:blip r:embed="rId2"/>
          <a:srcRect l="24533" t="7718" r="25691" b="10483"/>
          <a:stretch/>
        </p:blipFill>
        <p:spPr>
          <a:xfrm>
            <a:off x="3124200" y="21020"/>
            <a:ext cx="6477000" cy="6684579"/>
          </a:xfrm>
          <a:prstGeom prst="rect">
            <a:avLst/>
          </a:prstGeom>
        </p:spPr>
      </p:pic>
      <p:pic>
        <p:nvPicPr>
          <p:cNvPr id="5" name="Picture 4"/>
          <p:cNvPicPr>
            <a:picLocks noChangeAspect="1"/>
          </p:cNvPicPr>
          <p:nvPr/>
        </p:nvPicPr>
        <p:blipFill>
          <a:blip r:embed="rId3"/>
          <a:stretch>
            <a:fillRect/>
          </a:stretch>
        </p:blipFill>
        <p:spPr>
          <a:xfrm>
            <a:off x="1066800" y="2753656"/>
            <a:ext cx="1219306" cy="1219306"/>
          </a:xfrm>
          <a:prstGeom prst="rect">
            <a:avLst/>
          </a:prstGeom>
        </p:spPr>
      </p:pic>
    </p:spTree>
    <p:extLst>
      <p:ext uri="{BB962C8B-B14F-4D97-AF65-F5344CB8AC3E}">
        <p14:creationId xmlns:p14="http://schemas.microsoft.com/office/powerpoint/2010/main" val="3494486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Steps to completing a </a:t>
            </a:r>
            <a:r>
              <a:rPr lang="en-US" sz="4000" b="1" dirty="0" smtClean="0"/>
              <a:t>WOD</a:t>
            </a:r>
            <a:endParaRPr lang="en-US" sz="4000" dirty="0"/>
          </a:p>
        </p:txBody>
      </p:sp>
      <p:sp>
        <p:nvSpPr>
          <p:cNvPr id="3" name="Content Placeholder 2"/>
          <p:cNvSpPr>
            <a:spLocks noGrp="1"/>
          </p:cNvSpPr>
          <p:nvPr>
            <p:ph sz="quarter" idx="1"/>
          </p:nvPr>
        </p:nvSpPr>
        <p:spPr/>
        <p:txBody>
          <a:bodyPr/>
          <a:lstStyle/>
          <a:p>
            <a:r>
              <a:rPr lang="en-US" dirty="0"/>
              <a:t>These may vary depending if the essay is timed or un-timed. </a:t>
            </a:r>
          </a:p>
          <a:p>
            <a:pPr marL="731520" lvl="1" indent="-457200">
              <a:buFont typeface="+mj-lt"/>
              <a:buAutoNum type="arabicPeriod"/>
            </a:pPr>
            <a:r>
              <a:rPr lang="en-US" dirty="0"/>
              <a:t>Dissect/Annotate Prompt</a:t>
            </a:r>
          </a:p>
          <a:p>
            <a:pPr marL="731520" lvl="1" indent="-457200">
              <a:buFont typeface="+mj-lt"/>
              <a:buAutoNum type="arabicPeriod"/>
            </a:pPr>
            <a:r>
              <a:rPr lang="en-US" dirty="0"/>
              <a:t>Annotate Article(s)</a:t>
            </a:r>
          </a:p>
          <a:p>
            <a:pPr marL="731520" lvl="1" indent="-457200">
              <a:buFont typeface="+mj-lt"/>
              <a:buAutoNum type="arabicPeriod"/>
            </a:pPr>
            <a:r>
              <a:rPr lang="en-US" dirty="0"/>
              <a:t>Find Quotes to use in your paper</a:t>
            </a:r>
          </a:p>
          <a:p>
            <a:pPr marL="731520" lvl="1" indent="-457200">
              <a:buFont typeface="+mj-lt"/>
              <a:buAutoNum type="arabicPeriod"/>
            </a:pPr>
            <a:r>
              <a:rPr lang="en-US" dirty="0" smtClean="0"/>
              <a:t>Write your </a:t>
            </a:r>
            <a:r>
              <a:rPr lang="en-US" dirty="0"/>
              <a:t>thesis statement</a:t>
            </a:r>
          </a:p>
          <a:p>
            <a:pPr marL="731520" lvl="1" indent="-457200">
              <a:buFont typeface="+mj-lt"/>
              <a:buAutoNum type="arabicPeriod"/>
            </a:pPr>
            <a:r>
              <a:rPr lang="en-US" dirty="0"/>
              <a:t>Complete </a:t>
            </a:r>
            <a:r>
              <a:rPr lang="en-US" dirty="0" smtClean="0"/>
              <a:t>a Prewrite Worksheet</a:t>
            </a:r>
            <a:endParaRPr lang="en-US" dirty="0"/>
          </a:p>
          <a:p>
            <a:pPr marL="731520" lvl="1" indent="-457200">
              <a:buFont typeface="+mj-lt"/>
              <a:buAutoNum type="arabicPeriod"/>
            </a:pPr>
            <a:r>
              <a:rPr lang="en-US" dirty="0" smtClean="0"/>
              <a:t>Write Rough Draft</a:t>
            </a:r>
          </a:p>
          <a:p>
            <a:pPr marL="731520" lvl="1" indent="-457200">
              <a:buFont typeface="+mj-lt"/>
              <a:buAutoNum type="arabicPeriod"/>
            </a:pPr>
            <a:r>
              <a:rPr lang="en-US" dirty="0" smtClean="0"/>
              <a:t>Edit</a:t>
            </a:r>
          </a:p>
          <a:p>
            <a:pPr marL="731520" lvl="1" indent="-457200">
              <a:buFont typeface="+mj-lt"/>
              <a:buAutoNum type="arabicPeriod"/>
            </a:pPr>
            <a:r>
              <a:rPr lang="en-US" dirty="0" smtClean="0"/>
              <a:t>Final </a:t>
            </a:r>
            <a:r>
              <a:rPr lang="en-US" dirty="0"/>
              <a:t>Copy</a:t>
            </a:r>
          </a:p>
          <a:p>
            <a:endParaRPr lang="en-US" dirty="0"/>
          </a:p>
        </p:txBody>
      </p:sp>
    </p:spTree>
    <p:extLst>
      <p:ext uri="{BB962C8B-B14F-4D97-AF65-F5344CB8AC3E}">
        <p14:creationId xmlns:p14="http://schemas.microsoft.com/office/powerpoint/2010/main" val="233279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Conclusion</a:t>
            </a:r>
            <a:endParaRPr lang="en-US" sz="4000" dirty="0"/>
          </a:p>
        </p:txBody>
      </p:sp>
      <p:sp>
        <p:nvSpPr>
          <p:cNvPr id="3" name="Content Placeholder 2"/>
          <p:cNvSpPr>
            <a:spLocks noGrp="1"/>
          </p:cNvSpPr>
          <p:nvPr>
            <p:ph sz="quarter" idx="1"/>
          </p:nvPr>
        </p:nvSpPr>
        <p:spPr/>
        <p:txBody>
          <a:bodyPr>
            <a:normAutofit/>
          </a:bodyPr>
          <a:lstStyle/>
          <a:p>
            <a:r>
              <a:rPr lang="en-US" sz="3200" dirty="0"/>
              <a:t>This paragraph does not merely repeat what has already been said. Instead it offers new insight and leaves the reader with something to think about. This paragraph is 2-3 sentences in length. </a:t>
            </a:r>
          </a:p>
          <a:p>
            <a:endParaRPr lang="en-US" sz="3200" dirty="0"/>
          </a:p>
          <a:p>
            <a:r>
              <a:rPr lang="en-US" sz="3200" dirty="0"/>
              <a:t>What do I need to include?</a:t>
            </a:r>
          </a:p>
          <a:p>
            <a:pPr lvl="1"/>
            <a:r>
              <a:rPr lang="en-US" sz="2900" dirty="0">
                <a:solidFill>
                  <a:srgbClr val="7030A0"/>
                </a:solidFill>
              </a:rPr>
              <a:t>Restate your thesis using different words</a:t>
            </a:r>
          </a:p>
          <a:p>
            <a:pPr lvl="1"/>
            <a:r>
              <a:rPr lang="en-US" sz="2900" dirty="0">
                <a:solidFill>
                  <a:srgbClr val="00B050"/>
                </a:solidFill>
              </a:rPr>
              <a:t>Leave the reader with something to think about.</a:t>
            </a:r>
          </a:p>
        </p:txBody>
      </p:sp>
      <p:pic>
        <p:nvPicPr>
          <p:cNvPr id="4" name="Picture 3"/>
          <p:cNvPicPr>
            <a:picLocks noChangeAspect="1"/>
          </p:cNvPicPr>
          <p:nvPr/>
        </p:nvPicPr>
        <p:blipFill>
          <a:blip r:embed="rId2"/>
          <a:stretch>
            <a:fillRect/>
          </a:stretch>
        </p:blipFill>
        <p:spPr>
          <a:xfrm>
            <a:off x="7772400" y="5547307"/>
            <a:ext cx="1219306" cy="1219306"/>
          </a:xfrm>
          <a:prstGeom prst="rect">
            <a:avLst/>
          </a:prstGeom>
        </p:spPr>
      </p:pic>
    </p:spTree>
    <p:extLst>
      <p:ext uri="{BB962C8B-B14F-4D97-AF65-F5344CB8AC3E}">
        <p14:creationId xmlns:p14="http://schemas.microsoft.com/office/powerpoint/2010/main" val="20200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Conclusion Example</a:t>
            </a:r>
            <a:endParaRPr lang="en-US" sz="4000" dirty="0"/>
          </a:p>
        </p:txBody>
      </p:sp>
      <p:sp>
        <p:nvSpPr>
          <p:cNvPr id="3" name="Content Placeholder 2"/>
          <p:cNvSpPr>
            <a:spLocks noGrp="1"/>
          </p:cNvSpPr>
          <p:nvPr>
            <p:ph sz="quarter" idx="1"/>
          </p:nvPr>
        </p:nvSpPr>
        <p:spPr/>
        <p:txBody>
          <a:bodyPr>
            <a:normAutofit/>
          </a:bodyPr>
          <a:lstStyle/>
          <a:p>
            <a:pPr marL="594360" lvl="2" indent="0">
              <a:buNone/>
            </a:pPr>
            <a:r>
              <a:rPr lang="en-US" sz="2600" dirty="0" smtClean="0">
                <a:solidFill>
                  <a:srgbClr val="7030A0"/>
                </a:solidFill>
              </a:rPr>
              <a:t>	</a:t>
            </a:r>
            <a:r>
              <a:rPr lang="en-US" sz="3600" dirty="0" smtClean="0">
                <a:solidFill>
                  <a:srgbClr val="7030A0"/>
                </a:solidFill>
              </a:rPr>
              <a:t>Although </a:t>
            </a:r>
            <a:r>
              <a:rPr lang="en-US" sz="3600" dirty="0">
                <a:solidFill>
                  <a:srgbClr val="7030A0"/>
                </a:solidFill>
              </a:rPr>
              <a:t>some products need to tested before they are used on humans, using animals in such an inhuman way is intolerable. </a:t>
            </a:r>
            <a:r>
              <a:rPr lang="en-US" sz="3600" dirty="0">
                <a:solidFill>
                  <a:srgbClr val="00B050"/>
                </a:solidFill>
              </a:rPr>
              <a:t>Medical research studies need to change the way they are treating animals and new research studies need to be conducted without the use of animals.   </a:t>
            </a:r>
            <a:endParaRPr lang="en-US" sz="2600" dirty="0">
              <a:solidFill>
                <a:srgbClr val="00B050"/>
              </a:solidFill>
            </a:endParaRPr>
          </a:p>
        </p:txBody>
      </p:sp>
    </p:spTree>
    <p:extLst>
      <p:ext uri="{BB962C8B-B14F-4D97-AF65-F5344CB8AC3E}">
        <p14:creationId xmlns:p14="http://schemas.microsoft.com/office/powerpoint/2010/main" val="3437802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Time to Review! </a:t>
            </a:r>
            <a:endParaRPr lang="en-US" sz="4000" dirty="0"/>
          </a:p>
        </p:txBody>
      </p:sp>
      <p:sp>
        <p:nvSpPr>
          <p:cNvPr id="3" name="Content Placeholder 2"/>
          <p:cNvSpPr>
            <a:spLocks noGrp="1"/>
          </p:cNvSpPr>
          <p:nvPr>
            <p:ph sz="quarter" idx="1"/>
          </p:nvPr>
        </p:nvSpPr>
        <p:spPr/>
        <p:txBody>
          <a:bodyPr>
            <a:normAutofit/>
          </a:bodyPr>
          <a:lstStyle/>
          <a:p>
            <a:pPr marL="0" indent="0" algn="ctr">
              <a:buNone/>
            </a:pPr>
            <a:endParaRPr lang="en-US" sz="5400" dirty="0" smtClean="0"/>
          </a:p>
          <a:p>
            <a:pPr marL="0" indent="0" algn="ctr">
              <a:buNone/>
            </a:pPr>
            <a:endParaRPr lang="en-US" sz="5400" dirty="0"/>
          </a:p>
          <a:p>
            <a:pPr marL="0" indent="0" algn="ctr">
              <a:buNone/>
            </a:pPr>
            <a:r>
              <a:rPr lang="en-US" sz="5400" dirty="0" smtClean="0"/>
              <a:t>Get your notes ready! </a:t>
            </a:r>
            <a:endParaRPr lang="en-US" sz="5400" dirty="0"/>
          </a:p>
        </p:txBody>
      </p:sp>
    </p:spTree>
    <p:extLst>
      <p:ext uri="{BB962C8B-B14F-4D97-AF65-F5344CB8AC3E}">
        <p14:creationId xmlns:p14="http://schemas.microsoft.com/office/powerpoint/2010/main" val="2270986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r>
              <a:rPr lang="en-US" sz="4400" dirty="0" smtClean="0"/>
              <a:t>Generally, how many paragraphs long  will your “Writing on Demand” essays be? </a:t>
            </a:r>
          </a:p>
          <a:p>
            <a:pPr algn="ctr"/>
            <a:endParaRPr lang="en-US" sz="4400" dirty="0" smtClean="0"/>
          </a:p>
          <a:p>
            <a:pPr marL="0" indent="0" algn="ctr">
              <a:buNone/>
            </a:pPr>
            <a:r>
              <a:rPr lang="en-US" sz="4400" dirty="0" smtClean="0"/>
              <a:t>(Hint: there is a range of length- always follow the directions your teacher gives you) </a:t>
            </a:r>
            <a:endParaRPr lang="en-US" sz="4400" dirty="0"/>
          </a:p>
        </p:txBody>
      </p:sp>
    </p:spTree>
    <p:extLst>
      <p:ext uri="{BB962C8B-B14F-4D97-AF65-F5344CB8AC3E}">
        <p14:creationId xmlns:p14="http://schemas.microsoft.com/office/powerpoint/2010/main" val="226718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r>
              <a:rPr lang="en-US" sz="6000" dirty="0" smtClean="0"/>
              <a:t>What is the difference between a “timed” and “untimed” essay? </a:t>
            </a:r>
            <a:endParaRPr lang="en-US" sz="6000" dirty="0"/>
          </a:p>
        </p:txBody>
      </p:sp>
    </p:spTree>
    <p:extLst>
      <p:ext uri="{BB962C8B-B14F-4D97-AF65-F5344CB8AC3E}">
        <p14:creationId xmlns:p14="http://schemas.microsoft.com/office/powerpoint/2010/main" val="4146014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algn="ctr"/>
            <a:r>
              <a:rPr lang="en-US" sz="5400" dirty="0" smtClean="0"/>
              <a:t>What purpose do the articles/sources assigned with a “Writing on Demand” essay prompt serve? How are you supposed to use them? </a:t>
            </a:r>
            <a:endParaRPr lang="en-US" sz="5400" dirty="0"/>
          </a:p>
        </p:txBody>
      </p:sp>
    </p:spTree>
    <p:extLst>
      <p:ext uri="{BB962C8B-B14F-4D97-AF65-F5344CB8AC3E}">
        <p14:creationId xmlns:p14="http://schemas.microsoft.com/office/powerpoint/2010/main" val="2784344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r>
              <a:rPr lang="en-US" sz="5400" dirty="0" smtClean="0"/>
              <a:t>What format will you need to write your “Writing on Demand” essays in? </a:t>
            </a:r>
            <a:endParaRPr lang="en-US" sz="5400" dirty="0"/>
          </a:p>
        </p:txBody>
      </p:sp>
    </p:spTree>
    <p:extLst>
      <p:ext uri="{BB962C8B-B14F-4D97-AF65-F5344CB8AC3E}">
        <p14:creationId xmlns:p14="http://schemas.microsoft.com/office/powerpoint/2010/main" val="205828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r>
              <a:rPr lang="en-US" sz="4800" dirty="0" smtClean="0"/>
              <a:t>What should you include in your introductory paragraph? </a:t>
            </a:r>
            <a:endParaRPr lang="en-US" sz="4800" dirty="0"/>
          </a:p>
        </p:txBody>
      </p:sp>
    </p:spTree>
    <p:extLst>
      <p:ext uri="{BB962C8B-B14F-4D97-AF65-F5344CB8AC3E}">
        <p14:creationId xmlns:p14="http://schemas.microsoft.com/office/powerpoint/2010/main" val="1717768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r>
              <a:rPr lang="en-US" sz="6600" dirty="0" smtClean="0"/>
              <a:t>What should you include in your body paragraph(s)? </a:t>
            </a:r>
            <a:endParaRPr lang="en-US" sz="6600" dirty="0"/>
          </a:p>
        </p:txBody>
      </p:sp>
    </p:spTree>
    <p:extLst>
      <p:ext uri="{BB962C8B-B14F-4D97-AF65-F5344CB8AC3E}">
        <p14:creationId xmlns:p14="http://schemas.microsoft.com/office/powerpoint/2010/main" val="41078930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r>
              <a:rPr lang="en-US" sz="6600" dirty="0" smtClean="0"/>
              <a:t>What should you include in your concluding paragraph? </a:t>
            </a:r>
            <a:endParaRPr lang="en-US" sz="6600" dirty="0"/>
          </a:p>
        </p:txBody>
      </p:sp>
    </p:spTree>
    <p:extLst>
      <p:ext uri="{BB962C8B-B14F-4D97-AF65-F5344CB8AC3E}">
        <p14:creationId xmlns:p14="http://schemas.microsoft.com/office/powerpoint/2010/main" val="261272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Introduction</a:t>
            </a:r>
            <a:endParaRPr lang="en-US" sz="4000" dirty="0"/>
          </a:p>
        </p:txBody>
      </p:sp>
      <p:sp>
        <p:nvSpPr>
          <p:cNvPr id="3" name="Content Placeholder 2"/>
          <p:cNvSpPr>
            <a:spLocks noGrp="1"/>
          </p:cNvSpPr>
          <p:nvPr>
            <p:ph sz="quarter" idx="1"/>
          </p:nvPr>
        </p:nvSpPr>
        <p:spPr/>
        <p:txBody>
          <a:bodyPr/>
          <a:lstStyle/>
          <a:p>
            <a:r>
              <a:rPr lang="en-US" sz="3200" dirty="0"/>
              <a:t>This paragraph introduces the topic and provides a roadmap for the rest of the paper. Introduction is 2-4 sentences in length.</a:t>
            </a:r>
          </a:p>
          <a:p>
            <a:endParaRPr lang="en-US" sz="3200" dirty="0"/>
          </a:p>
          <a:p>
            <a:r>
              <a:rPr lang="en-US" sz="3200" dirty="0"/>
              <a:t>What do you need to include?</a:t>
            </a:r>
          </a:p>
          <a:p>
            <a:pPr lvl="1"/>
            <a:r>
              <a:rPr lang="en-US" sz="2800" dirty="0">
                <a:solidFill>
                  <a:srgbClr val="00B050"/>
                </a:solidFill>
              </a:rPr>
              <a:t>Hook</a:t>
            </a:r>
            <a:r>
              <a:rPr lang="en-US" sz="2800" dirty="0">
                <a:solidFill>
                  <a:schemeClr val="accent4">
                    <a:lumMod val="75000"/>
                  </a:schemeClr>
                </a:solidFill>
              </a:rPr>
              <a:t> </a:t>
            </a:r>
            <a:r>
              <a:rPr lang="en-US" sz="2800" dirty="0"/>
              <a:t>- Attention grabbing sentence</a:t>
            </a:r>
          </a:p>
          <a:p>
            <a:pPr lvl="1"/>
            <a:r>
              <a:rPr lang="en-US" sz="2800" dirty="0">
                <a:solidFill>
                  <a:srgbClr val="0070C0"/>
                </a:solidFill>
              </a:rPr>
              <a:t>Thesis Statement </a:t>
            </a:r>
            <a:r>
              <a:rPr lang="en-US" sz="2800" dirty="0"/>
              <a:t>– </a:t>
            </a:r>
            <a:r>
              <a:rPr lang="en-US" sz="2800" dirty="0" smtClean="0">
                <a:latin typeface="+mj-lt"/>
              </a:rPr>
              <a:t>1</a:t>
            </a:r>
            <a:r>
              <a:rPr lang="en-US" sz="2800" dirty="0" smtClean="0"/>
              <a:t> </a:t>
            </a:r>
            <a:r>
              <a:rPr lang="en-US" sz="2800" dirty="0"/>
              <a:t>sentence that explains your argument/stance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6227" y="5105400"/>
            <a:ext cx="1219200" cy="1219200"/>
          </a:xfrm>
          <a:prstGeom prst="rect">
            <a:avLst/>
          </a:prstGeom>
        </p:spPr>
      </p:pic>
    </p:spTree>
    <p:extLst>
      <p:ext uri="{BB962C8B-B14F-4D97-AF65-F5344CB8AC3E}">
        <p14:creationId xmlns:p14="http://schemas.microsoft.com/office/powerpoint/2010/main" val="40085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 Advice </a:t>
            </a:r>
            <a:endParaRPr lang="en-US" dirty="0"/>
          </a:p>
        </p:txBody>
      </p:sp>
      <p:sp>
        <p:nvSpPr>
          <p:cNvPr id="3" name="Content Placeholder 2"/>
          <p:cNvSpPr>
            <a:spLocks noGrp="1"/>
          </p:cNvSpPr>
          <p:nvPr>
            <p:ph sz="quarter" idx="1"/>
          </p:nvPr>
        </p:nvSpPr>
        <p:spPr/>
        <p:txBody>
          <a:bodyPr>
            <a:normAutofit/>
          </a:bodyPr>
          <a:lstStyle/>
          <a:p>
            <a:r>
              <a:rPr lang="en-US" sz="3600" b="1" dirty="0"/>
              <a:t>Shocking statements </a:t>
            </a:r>
            <a:r>
              <a:rPr lang="en-US" sz="3600" dirty="0"/>
              <a:t>– a startling statement can attract people easily to join the conversation. </a:t>
            </a:r>
            <a:endParaRPr lang="en-US" sz="3600" dirty="0" smtClean="0"/>
          </a:p>
          <a:p>
            <a:pPr marL="0" indent="0">
              <a:buNone/>
            </a:pPr>
            <a:endParaRPr lang="en-US" sz="3600" dirty="0" smtClean="0"/>
          </a:p>
          <a:p>
            <a:r>
              <a:rPr lang="en-US" sz="3600" b="1" dirty="0" smtClean="0"/>
              <a:t>Scene </a:t>
            </a:r>
            <a:r>
              <a:rPr lang="en-US" sz="3600" b="1" dirty="0"/>
              <a:t>hook </a:t>
            </a:r>
            <a:r>
              <a:rPr lang="en-US" sz="3600" dirty="0"/>
              <a:t>– the scene hook instantly instructs the mind of the reader to picture the scene. </a:t>
            </a:r>
          </a:p>
        </p:txBody>
      </p:sp>
    </p:spTree>
    <p:extLst>
      <p:ext uri="{BB962C8B-B14F-4D97-AF65-F5344CB8AC3E}">
        <p14:creationId xmlns:p14="http://schemas.microsoft.com/office/powerpoint/2010/main" val="3252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 Advice </a:t>
            </a:r>
            <a:endParaRPr lang="en-US" dirty="0"/>
          </a:p>
        </p:txBody>
      </p:sp>
      <p:sp>
        <p:nvSpPr>
          <p:cNvPr id="3" name="Content Placeholder 2"/>
          <p:cNvSpPr>
            <a:spLocks noGrp="1"/>
          </p:cNvSpPr>
          <p:nvPr>
            <p:ph sz="quarter" idx="1"/>
          </p:nvPr>
        </p:nvSpPr>
        <p:spPr>
          <a:xfrm>
            <a:off x="457200" y="1112293"/>
            <a:ext cx="8229600" cy="4937760"/>
          </a:xfrm>
        </p:spPr>
        <p:txBody>
          <a:bodyPr>
            <a:noAutofit/>
          </a:bodyPr>
          <a:lstStyle/>
          <a:p>
            <a:r>
              <a:rPr lang="en-US" sz="3200" b="1" dirty="0"/>
              <a:t>Literary quote hooks </a:t>
            </a:r>
            <a:r>
              <a:rPr lang="en-US" sz="3200" dirty="0" smtClean="0"/>
              <a:t>–Certain </a:t>
            </a:r>
            <a:r>
              <a:rPr lang="en-US" sz="3200" dirty="0"/>
              <a:t>quotes from popular works such as </a:t>
            </a:r>
            <a:r>
              <a:rPr lang="en-US" sz="3200" i="1" dirty="0"/>
              <a:t>Romeo and Juliet </a:t>
            </a:r>
            <a:r>
              <a:rPr lang="en-US" sz="3200" dirty="0"/>
              <a:t>could become really nice hooks especially when the theme of the essay is a utopian one</a:t>
            </a:r>
            <a:r>
              <a:rPr lang="en-US" sz="3200" dirty="0" smtClean="0"/>
              <a:t>.</a:t>
            </a:r>
          </a:p>
          <a:p>
            <a:pPr marL="0" indent="0">
              <a:buNone/>
            </a:pPr>
            <a:endParaRPr lang="en-US" sz="3200" dirty="0"/>
          </a:p>
          <a:p>
            <a:r>
              <a:rPr lang="en-US" sz="3200" b="1" dirty="0"/>
              <a:t>Humorous hook </a:t>
            </a:r>
            <a:r>
              <a:rPr lang="en-US" sz="3200" dirty="0" smtClean="0"/>
              <a:t>–You </a:t>
            </a:r>
            <a:r>
              <a:rPr lang="en-US" sz="3200" dirty="0"/>
              <a:t>can use some humor in your essay by simply providing a statement that is ridiculously funny or absurd. Adding humor into your work makes the article more exciting and develops the reader’s interest into the topic.</a:t>
            </a:r>
          </a:p>
        </p:txBody>
      </p:sp>
    </p:spTree>
    <p:extLst>
      <p:ext uri="{BB962C8B-B14F-4D97-AF65-F5344CB8AC3E}">
        <p14:creationId xmlns:p14="http://schemas.microsoft.com/office/powerpoint/2010/main" val="262216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Statement Advice</a:t>
            </a:r>
            <a:endParaRPr lang="en-US" dirty="0"/>
          </a:p>
        </p:txBody>
      </p:sp>
      <p:sp>
        <p:nvSpPr>
          <p:cNvPr id="3" name="Content Placeholder 2"/>
          <p:cNvSpPr>
            <a:spLocks noGrp="1"/>
          </p:cNvSpPr>
          <p:nvPr>
            <p:ph sz="quarter" idx="1"/>
          </p:nvPr>
        </p:nvSpPr>
        <p:spPr/>
        <p:txBody>
          <a:bodyPr>
            <a:normAutofit/>
          </a:bodyPr>
          <a:lstStyle/>
          <a:p>
            <a:r>
              <a:rPr lang="en-US" b="1" dirty="0"/>
              <a:t>How to Generate a Thesis Statement if the Topic is Assigned</a:t>
            </a:r>
          </a:p>
          <a:p>
            <a:r>
              <a:rPr lang="en-US" dirty="0"/>
              <a:t>Almost all assignments, no matter how complicated, can be reduced to a </a:t>
            </a:r>
            <a:r>
              <a:rPr lang="en-US" dirty="0">
                <a:solidFill>
                  <a:srgbClr val="FF0000"/>
                </a:solidFill>
              </a:rPr>
              <a:t>single question</a:t>
            </a:r>
            <a:r>
              <a:rPr lang="en-US" dirty="0"/>
              <a:t>. </a:t>
            </a:r>
            <a:endParaRPr lang="en-US" dirty="0" smtClean="0"/>
          </a:p>
          <a:p>
            <a:pPr marL="0" indent="0">
              <a:buNone/>
            </a:pPr>
            <a:endParaRPr lang="en-US" dirty="0" smtClean="0"/>
          </a:p>
          <a:p>
            <a:r>
              <a:rPr lang="en-US" dirty="0" smtClean="0"/>
              <a:t>For </a:t>
            </a:r>
            <a:r>
              <a:rPr lang="en-US" dirty="0"/>
              <a:t>example, if your assignment is, </a:t>
            </a:r>
            <a:r>
              <a:rPr lang="en-US" dirty="0">
                <a:solidFill>
                  <a:srgbClr val="FF0000"/>
                </a:solidFill>
              </a:rPr>
              <a:t>“Write a report to the local school board explaining the potential benefits of using computers in a fourth-grade class,” </a:t>
            </a:r>
            <a:r>
              <a:rPr lang="en-US" dirty="0"/>
              <a:t>turn the request into a question like, </a:t>
            </a:r>
            <a:r>
              <a:rPr lang="en-US" b="1" dirty="0">
                <a:solidFill>
                  <a:srgbClr val="FF0000"/>
                </a:solidFill>
              </a:rPr>
              <a:t>“What are the potential benefits of using computers in a fourth-grade class</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85017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Statement Advice </a:t>
            </a:r>
            <a:endParaRPr lang="en-US" dirty="0"/>
          </a:p>
        </p:txBody>
      </p:sp>
      <p:sp>
        <p:nvSpPr>
          <p:cNvPr id="3" name="Content Placeholder 2"/>
          <p:cNvSpPr>
            <a:spLocks noGrp="1"/>
          </p:cNvSpPr>
          <p:nvPr>
            <p:ph sz="quarter" idx="1"/>
          </p:nvPr>
        </p:nvSpPr>
        <p:spPr>
          <a:xfrm>
            <a:off x="457200" y="1219200"/>
            <a:ext cx="8229600" cy="5257800"/>
          </a:xfrm>
        </p:spPr>
        <p:txBody>
          <a:bodyPr>
            <a:normAutofit fontScale="92500" lnSpcReduction="20000"/>
          </a:bodyPr>
          <a:lstStyle/>
          <a:p>
            <a:pPr marL="0" indent="0">
              <a:buNone/>
            </a:pPr>
            <a:endParaRPr lang="en-US" dirty="0"/>
          </a:p>
          <a:p>
            <a:r>
              <a:rPr lang="en-US" dirty="0"/>
              <a:t>    Q: “What are the potential benefits of using computers in a fourth-grade class?”</a:t>
            </a:r>
          </a:p>
          <a:p>
            <a:endParaRPr lang="en-US" dirty="0"/>
          </a:p>
          <a:p>
            <a:r>
              <a:rPr lang="en-US" dirty="0"/>
              <a:t>    A: “The potential benefits of using computers in a fourth-grade class are . . .”</a:t>
            </a:r>
          </a:p>
          <a:p>
            <a:endParaRPr lang="en-US" dirty="0"/>
          </a:p>
          <a:p>
            <a:pPr marL="0" indent="0" algn="ctr">
              <a:buNone/>
            </a:pPr>
            <a:r>
              <a:rPr lang="en-US" dirty="0"/>
              <a:t>OR</a:t>
            </a:r>
          </a:p>
          <a:p>
            <a:endParaRPr lang="en-US" dirty="0"/>
          </a:p>
          <a:p>
            <a:r>
              <a:rPr lang="en-US" dirty="0"/>
              <a:t>    A: “Using computers in a fourth-grade class promises to improve . . </a:t>
            </a:r>
            <a:r>
              <a:rPr lang="en-US" dirty="0" smtClean="0"/>
              <a:t>.” </a:t>
            </a:r>
            <a:r>
              <a:rPr lang="en-US" dirty="0" smtClean="0">
                <a:solidFill>
                  <a:srgbClr val="FF0000"/>
                </a:solidFill>
              </a:rPr>
              <a:t>(better option) </a:t>
            </a:r>
            <a:endParaRPr lang="en-US" dirty="0">
              <a:solidFill>
                <a:srgbClr val="FF0000"/>
              </a:solidFill>
            </a:endParaRPr>
          </a:p>
          <a:p>
            <a:endParaRPr lang="en-US" dirty="0"/>
          </a:p>
          <a:p>
            <a:pPr algn="ctr"/>
            <a:r>
              <a:rPr lang="en-US" sz="3300" i="1" dirty="0"/>
              <a:t>The answer to the question is the thesis statement for the essay.</a:t>
            </a:r>
          </a:p>
        </p:txBody>
      </p:sp>
    </p:spTree>
    <p:extLst>
      <p:ext uri="{BB962C8B-B14F-4D97-AF65-F5344CB8AC3E}">
        <p14:creationId xmlns:p14="http://schemas.microsoft.com/office/powerpoint/2010/main" val="371236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Introduction Example</a:t>
            </a:r>
            <a:endParaRPr lang="en-US" sz="4000" dirty="0"/>
          </a:p>
        </p:txBody>
      </p:sp>
      <p:sp>
        <p:nvSpPr>
          <p:cNvPr id="3" name="Content Placeholder 2"/>
          <p:cNvSpPr>
            <a:spLocks noGrp="1"/>
          </p:cNvSpPr>
          <p:nvPr>
            <p:ph sz="quarter" idx="1"/>
          </p:nvPr>
        </p:nvSpPr>
        <p:spPr/>
        <p:txBody>
          <a:bodyPr>
            <a:normAutofit/>
          </a:bodyPr>
          <a:lstStyle/>
          <a:p>
            <a:r>
              <a:rPr lang="en-US" sz="3200" dirty="0" smtClean="0">
                <a:solidFill>
                  <a:srgbClr val="00B050"/>
                </a:solidFill>
              </a:rPr>
              <a:t>Could </a:t>
            </a:r>
            <a:r>
              <a:rPr lang="en-US" sz="3200" dirty="0">
                <a:solidFill>
                  <a:srgbClr val="00B050"/>
                </a:solidFill>
              </a:rPr>
              <a:t>you image having toxic chemicals poured on you to see what would happen? </a:t>
            </a:r>
            <a:r>
              <a:rPr lang="en-US" sz="3200" dirty="0"/>
              <a:t>Medical research facilities conduct horrendous experiments on animals to find out their effects of their products. </a:t>
            </a:r>
            <a:r>
              <a:rPr lang="en-US" sz="3200" dirty="0" smtClean="0"/>
              <a:t> </a:t>
            </a:r>
            <a:r>
              <a:rPr lang="en-US" sz="3200" dirty="0" smtClean="0">
                <a:solidFill>
                  <a:srgbClr val="0070C0"/>
                </a:solidFill>
              </a:rPr>
              <a:t>Animals </a:t>
            </a:r>
            <a:r>
              <a:rPr lang="en-US" sz="3200" dirty="0">
                <a:solidFill>
                  <a:srgbClr val="0070C0"/>
                </a:solidFill>
              </a:rPr>
              <a:t>should not be used in medical research </a:t>
            </a:r>
            <a:r>
              <a:rPr lang="en-US" sz="3200" b="1" u="sng" dirty="0">
                <a:solidFill>
                  <a:srgbClr val="0070C0"/>
                </a:solidFill>
              </a:rPr>
              <a:t>because</a:t>
            </a:r>
            <a:r>
              <a:rPr lang="en-US" sz="3200" dirty="0">
                <a:solidFill>
                  <a:srgbClr val="0070C0"/>
                </a:solidFill>
              </a:rPr>
              <a:t> of the inhumane treatment administered and the overabundance of data collected. </a:t>
            </a:r>
            <a:endParaRPr lang="en-US" dirty="0">
              <a:solidFill>
                <a:srgbClr val="0070C0"/>
              </a:solidFill>
            </a:endParaRPr>
          </a:p>
        </p:txBody>
      </p:sp>
      <p:cxnSp>
        <p:nvCxnSpPr>
          <p:cNvPr id="1026" name="AutoShape 2"/>
          <p:cNvCxnSpPr>
            <a:cxnSpLocks noChangeShapeType="1"/>
          </p:cNvCxnSpPr>
          <p:nvPr/>
        </p:nvCxnSpPr>
        <p:spPr bwMode="auto">
          <a:xfrm flipV="1">
            <a:off x="4953000" y="5181600"/>
            <a:ext cx="400050" cy="893185"/>
          </a:xfrm>
          <a:prstGeom prst="straightConnector1">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 name="AutoShape 2"/>
          <p:cNvCxnSpPr>
            <a:cxnSpLocks noChangeShapeType="1"/>
          </p:cNvCxnSpPr>
          <p:nvPr/>
        </p:nvCxnSpPr>
        <p:spPr bwMode="auto">
          <a:xfrm flipV="1">
            <a:off x="8212282" y="3733800"/>
            <a:ext cx="0" cy="1295400"/>
          </a:xfrm>
          <a:prstGeom prst="straightConnector1">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 name="Text Box 2"/>
          <p:cNvSpPr txBox="1">
            <a:spLocks noChangeArrowheads="1"/>
          </p:cNvSpPr>
          <p:nvPr/>
        </p:nvSpPr>
        <p:spPr bwMode="auto">
          <a:xfrm>
            <a:off x="6629400" y="5054890"/>
            <a:ext cx="1752600" cy="11935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1" i="0" u="none" strike="noStrike" cap="none" normalizeH="0" baseline="0" dirty="0" smtClean="0">
                <a:ln>
                  <a:noFill/>
                </a:ln>
                <a:solidFill>
                  <a:schemeClr val="tx1"/>
                </a:solidFill>
                <a:effectLst/>
                <a:latin typeface="Calibri" pitchFamily="34" charset="0"/>
                <a:cs typeface="Arial" pitchFamily="34" charset="0"/>
              </a:rPr>
              <a:t>Topic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000" b="1" i="0" u="none" strike="noStrike" cap="none" normalizeH="0" baseline="0" dirty="0" smtClean="0">
                <a:ln>
                  <a:noFill/>
                </a:ln>
                <a:solidFill>
                  <a:schemeClr val="tx1"/>
                </a:solidFill>
                <a:effectLst/>
                <a:latin typeface="Calibri" pitchFamily="34" charset="0"/>
                <a:cs typeface="Arial" pitchFamily="34" charset="0"/>
              </a:rPr>
              <a:t>Opinion</a:t>
            </a:r>
            <a:endParaRPr kumimoji="0" lang="en-US" altLang="en-US" sz="3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2"/>
          <p:cNvSpPr txBox="1">
            <a:spLocks noChangeArrowheads="1"/>
          </p:cNvSpPr>
          <p:nvPr/>
        </p:nvSpPr>
        <p:spPr bwMode="auto">
          <a:xfrm>
            <a:off x="914400" y="5520170"/>
            <a:ext cx="4038600" cy="110923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3000" b="1" i="0" u="none" strike="noStrike" cap="none" normalizeH="0" baseline="0" dirty="0" smtClean="0">
                <a:ln>
                  <a:noFill/>
                </a:ln>
                <a:solidFill>
                  <a:schemeClr val="tx1"/>
                </a:solidFill>
                <a:effectLst/>
                <a:latin typeface="Calibri" pitchFamily="34" charset="0"/>
                <a:cs typeface="Arial" pitchFamily="34" charset="0"/>
              </a:rPr>
              <a:t>Reasons</a:t>
            </a:r>
            <a:r>
              <a:rPr kumimoji="0" lang="en-US" altLang="en-US" sz="3000" b="0" i="0" u="none" strike="noStrike" cap="none" normalizeH="0" baseline="0" dirty="0" smtClean="0">
                <a:ln>
                  <a:noFill/>
                </a:ln>
                <a:solidFill>
                  <a:schemeClr val="tx1"/>
                </a:solidFill>
                <a:effectLst/>
                <a:latin typeface="Calibri" pitchFamily="34" charset="0"/>
                <a:cs typeface="Arial" pitchFamily="34" charset="0"/>
              </a:rPr>
              <a:t> – these will be explained in the body.</a:t>
            </a:r>
            <a:endParaRPr kumimoji="0" lang="en-US" altLang="en-US" sz="3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013" y="24402"/>
            <a:ext cx="1209987" cy="1206500"/>
          </a:xfrm>
          <a:prstGeom prst="rect">
            <a:avLst/>
          </a:prstGeom>
        </p:spPr>
      </p:pic>
    </p:spTree>
    <p:extLst>
      <p:ext uri="{BB962C8B-B14F-4D97-AF65-F5344CB8AC3E}">
        <p14:creationId xmlns:p14="http://schemas.microsoft.com/office/powerpoint/2010/main" val="81827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203</TotalTime>
  <Words>1564</Words>
  <Application>Microsoft Office PowerPoint</Application>
  <PresentationFormat>On-screen Show (4:3)</PresentationFormat>
  <Paragraphs>178</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Bookman Old Style</vt:lpstr>
      <vt:lpstr>Calibri</vt:lpstr>
      <vt:lpstr>Century Gothic</vt:lpstr>
      <vt:lpstr>Gill Sans MT</vt:lpstr>
      <vt:lpstr>Times New Roman</vt:lpstr>
      <vt:lpstr>Wingdings</vt:lpstr>
      <vt:lpstr>Wingdings 3</vt:lpstr>
      <vt:lpstr>Origin</vt:lpstr>
      <vt:lpstr>Writing on Demand Guidelines and Introduction</vt:lpstr>
      <vt:lpstr>What is a Writing On-Demand? </vt:lpstr>
      <vt:lpstr>Steps to completing a WOD</vt:lpstr>
      <vt:lpstr>Introduction</vt:lpstr>
      <vt:lpstr>Hook Advice </vt:lpstr>
      <vt:lpstr>Hook Advice </vt:lpstr>
      <vt:lpstr>Thesis Statement Advice</vt:lpstr>
      <vt:lpstr>Thesis Statement Advice </vt:lpstr>
      <vt:lpstr>Introduction Example</vt:lpstr>
      <vt:lpstr>What is Annotating? </vt:lpstr>
      <vt:lpstr>First Steps of Annotating </vt:lpstr>
      <vt:lpstr>What To Look For</vt:lpstr>
      <vt:lpstr>How You Will Be Graded… </vt:lpstr>
      <vt:lpstr>Suggested Coding </vt:lpstr>
      <vt:lpstr>Finding Evidence</vt:lpstr>
      <vt:lpstr>Be Picky! You Want the BEST EVIDENCE POSSIBLE! </vt:lpstr>
      <vt:lpstr>PowerPoint Presentation</vt:lpstr>
      <vt:lpstr>How Would We Use/Cite This? </vt:lpstr>
      <vt:lpstr>Quotation/Evidence Rules </vt:lpstr>
      <vt:lpstr>Quotation/Evidence Rules  </vt:lpstr>
      <vt:lpstr>Use POWER VERBS </vt:lpstr>
      <vt:lpstr>Rules for Citing </vt:lpstr>
      <vt:lpstr>Rules for Citing </vt:lpstr>
      <vt:lpstr>Annotating a Visual with OPTIC </vt:lpstr>
      <vt:lpstr>Body Paragraphs</vt:lpstr>
      <vt:lpstr>Sentence Order for Body Paragraphs </vt:lpstr>
      <vt:lpstr>Body Paragraph Example</vt:lpstr>
      <vt:lpstr>Another Way to Remember…</vt:lpstr>
      <vt:lpstr>SEE SET Explained </vt:lpstr>
      <vt:lpstr>Conclusion</vt:lpstr>
      <vt:lpstr>Conclusion Example</vt:lpstr>
      <vt:lpstr>Time to Review!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on Demand Guidelines and Introduction</dc:title>
  <dc:creator>Tillman, Lindsey</dc:creator>
  <cp:lastModifiedBy>Viera, Alesandra</cp:lastModifiedBy>
  <cp:revision>23</cp:revision>
  <dcterms:created xsi:type="dcterms:W3CDTF">2014-07-25T17:42:38Z</dcterms:created>
  <dcterms:modified xsi:type="dcterms:W3CDTF">2015-07-29T01:25:49Z</dcterms:modified>
</cp:coreProperties>
</file>